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36"/>
  </p:notesMasterIdLst>
  <p:sldIdLst>
    <p:sldId id="256" r:id="rId2"/>
    <p:sldId id="285" r:id="rId3"/>
    <p:sldId id="257" r:id="rId4"/>
    <p:sldId id="260" r:id="rId5"/>
    <p:sldId id="258" r:id="rId6"/>
    <p:sldId id="259" r:id="rId7"/>
    <p:sldId id="261" r:id="rId8"/>
    <p:sldId id="263" r:id="rId9"/>
    <p:sldId id="276" r:id="rId10"/>
    <p:sldId id="277" r:id="rId11"/>
    <p:sldId id="286" r:id="rId12"/>
    <p:sldId id="287" r:id="rId13"/>
    <p:sldId id="278" r:id="rId14"/>
    <p:sldId id="280" r:id="rId15"/>
    <p:sldId id="264" r:id="rId16"/>
    <p:sldId id="272" r:id="rId17"/>
    <p:sldId id="292" r:id="rId18"/>
    <p:sldId id="293" r:id="rId19"/>
    <p:sldId id="282" r:id="rId20"/>
    <p:sldId id="266" r:id="rId21"/>
    <p:sldId id="267" r:id="rId22"/>
    <p:sldId id="269" r:id="rId23"/>
    <p:sldId id="290" r:id="rId24"/>
    <p:sldId id="291" r:id="rId25"/>
    <p:sldId id="271" r:id="rId26"/>
    <p:sldId id="284" r:id="rId27"/>
    <p:sldId id="265" r:id="rId28"/>
    <p:sldId id="288" r:id="rId29"/>
    <p:sldId id="283" r:id="rId30"/>
    <p:sldId id="268" r:id="rId31"/>
    <p:sldId id="289" r:id="rId32"/>
    <p:sldId id="273" r:id="rId33"/>
    <p:sldId id="274" r:id="rId34"/>
    <p:sldId id="281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TradeGothic LT" panose="02000503020000020004" pitchFamily="2" charset="0"/>
      <p:regular r:id="rId41"/>
    </p:embeddedFont>
    <p:embeddedFont>
      <p:font typeface="Cambria Math" panose="02040503050406030204" pitchFamily="18" charset="0"/>
      <p:regular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7" autoAdjust="0"/>
    <p:restoredTop sz="86410" autoAdjust="0"/>
  </p:normalViewPr>
  <p:slideViewPr>
    <p:cSldViewPr snapToGrid="0">
      <p:cViewPr varScale="1">
        <p:scale>
          <a:sx n="99" d="100"/>
          <a:sy n="99" d="100"/>
        </p:scale>
        <p:origin x="85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4338E-E456-4DA7-9255-2D7A1312C6DE}" type="datetimeFigureOut">
              <a:rPr lang="LID4096" smtClean="0"/>
              <a:t>09/01/2018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43096-654B-473B-B54A-428FC118C7D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5820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54830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7615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7243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pepper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52455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pepper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05707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pepper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89426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Display observation in bullet points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77428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Display observation in bullet points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23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57298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Display observation in bullet points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24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14975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implemented in robots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25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5144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Display observation in bullet points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31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2281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84291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Merge with previous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32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58650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33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2517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34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38971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 and 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82405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82828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T-f filtering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3359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6313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94788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Indicate in the axes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837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Indicate in the axes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43096-654B-473B-B54A-428FC118C7DC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062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121-0A41-427C-BE76-B77E90584575}" type="datetime1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8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DFF2-E8EF-4FBF-91A2-277C3AE2E14F}" type="datetime1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988C-E0B8-41BD-BDD4-C45A62C36428}" type="datetime1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radeGothic LT" panose="0200050302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adeGothic LT" panose="02000503020000020004" pitchFamily="2" charset="0"/>
              </a:defRPr>
            </a:lvl1pPr>
            <a:lvl2pPr>
              <a:defRPr>
                <a:latin typeface="TradeGothic LT" panose="02000503020000020004" pitchFamily="2" charset="0"/>
              </a:defRPr>
            </a:lvl2pPr>
            <a:lvl3pPr>
              <a:defRPr>
                <a:latin typeface="TradeGothic LT" panose="02000503020000020004" pitchFamily="2" charset="0"/>
              </a:defRPr>
            </a:lvl3pPr>
            <a:lvl4pPr>
              <a:defRPr>
                <a:latin typeface="TradeGothic LT" panose="02000503020000020004" pitchFamily="2" charset="0"/>
              </a:defRPr>
            </a:lvl4pPr>
            <a:lvl5pPr>
              <a:defRPr>
                <a:latin typeface="TradeGothic LT" panose="02000503020000020004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adeGothic LT" panose="02000503020000020004" pitchFamily="2" charset="0"/>
              </a:defRPr>
            </a:lvl1pPr>
          </a:lstStyle>
          <a:p>
            <a:fld id="{C8E18ED5-363C-49D1-8B16-A3107A2210D4}" type="datetime1">
              <a:rPr lang="en-US" smtClean="0"/>
              <a:pPr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adeGothic LT" panose="0200050302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 LT" panose="02000503020000020004" pitchFamily="2" charset="0"/>
              </a:defRPr>
            </a:lvl1pPr>
          </a:lstStyle>
          <a:p>
            <a:fld id="{4A64572C-7202-4EF0-B6AA-0233B2F71D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05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TradeGothic LT" panose="0200050302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radeGothic LT" panose="0200050302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adeGothic LT" panose="02000503020000020004" pitchFamily="2" charset="0"/>
              </a:defRPr>
            </a:lvl1pPr>
          </a:lstStyle>
          <a:p>
            <a:fld id="{A0CFABC4-277E-4A20-804F-88408B1B65A0}" type="datetime1">
              <a:rPr lang="en-US" smtClean="0"/>
              <a:pPr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adeGothic LT" panose="0200050302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adeGothic LT" panose="02000503020000020004" pitchFamily="2" charset="0"/>
              </a:defRPr>
            </a:lvl1pPr>
          </a:lstStyle>
          <a:p>
            <a:fld id="{4A64572C-7202-4EF0-B6AA-0233B2F71D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4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E3B5-5939-4319-A8EC-D5F7C97FF6AD}" type="datetime1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0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A0B2-8A7E-421F-8716-BCF5829969AD}" type="datetime1">
              <a:rPr lang="en-US" smtClean="0"/>
              <a:t>9/1/2018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5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73B64-B9B5-436C-B511-1FB4452FC3F4}" type="datetime1">
              <a:rPr lang="en-US" smtClean="0"/>
              <a:t>9/1/2018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5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586CC-DDAC-48E7-A08F-969F1E0AFB35}" type="datetime1">
              <a:rPr lang="en-US" smtClean="0"/>
              <a:t>9/1/2018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5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7A0-D318-4E8B-A028-C88DAC755D0D}" type="datetime1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9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3866-8AA8-4D45-B1DC-CAE553B2BF89}" type="datetime1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8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243B7-673B-4701-92E5-6044C305A8C5}" type="datetime1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4572C-7202-4EF0-B6AA-0233B2F71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7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E670-9722-4338-9A40-6A86DE91C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26991"/>
            <a:ext cx="9144000" cy="2047785"/>
          </a:xfrm>
        </p:spPr>
        <p:txBody>
          <a:bodyPr>
            <a:normAutofit/>
          </a:bodyPr>
          <a:lstStyle/>
          <a:p>
            <a:r>
              <a:rPr lang="en-US" sz="3200" b="1" noProof="0" dirty="0">
                <a:latin typeface="TradeGothic LT" panose="02000503020000020004" pitchFamily="2" charset="0"/>
              </a:rPr>
              <a:t>Joint Localization and Classification of Multiple Sound Sources Using a Multi-task Neural Network</a:t>
            </a:r>
            <a:endParaRPr lang="en-US" sz="3200" noProof="0" dirty="0">
              <a:latin typeface="TradeGothic LT" panose="0200050302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BAFA7B-D377-4CE3-9BBF-409ADC0AB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714" y="1860331"/>
            <a:ext cx="7692572" cy="1655762"/>
          </a:xfrm>
        </p:spPr>
        <p:txBody>
          <a:bodyPr>
            <a:normAutofit/>
          </a:bodyPr>
          <a:lstStyle/>
          <a:p>
            <a:r>
              <a:rPr lang="en-US" b="1" noProof="0" dirty="0">
                <a:latin typeface="TradeGothic LT" panose="02000503020000020004" pitchFamily="2" charset="0"/>
              </a:rPr>
              <a:t>Weipeng He</a:t>
            </a:r>
            <a:r>
              <a:rPr lang="en-US" noProof="0" dirty="0">
                <a:latin typeface="TradeGothic LT" panose="02000503020000020004" pitchFamily="2" charset="0"/>
              </a:rPr>
              <a:t>, Petr </a:t>
            </a:r>
            <a:r>
              <a:rPr lang="en-US" noProof="0" dirty="0" err="1">
                <a:latin typeface="TradeGothic LT" panose="02000503020000020004" pitchFamily="2" charset="0"/>
              </a:rPr>
              <a:t>Motlicek</a:t>
            </a:r>
            <a:r>
              <a:rPr lang="en-US" noProof="0" dirty="0">
                <a:latin typeface="TradeGothic LT" panose="02000503020000020004" pitchFamily="2" charset="0"/>
              </a:rPr>
              <a:t> and Jean-Marc </a:t>
            </a:r>
            <a:r>
              <a:rPr lang="en-US" noProof="0" dirty="0" err="1">
                <a:latin typeface="TradeGothic LT" panose="02000503020000020004" pitchFamily="2" charset="0"/>
              </a:rPr>
              <a:t>Odobez</a:t>
            </a:r>
            <a:endParaRPr lang="en-US" noProof="0" dirty="0">
              <a:latin typeface="TradeGothic LT" panose="02000503020000020004" pitchFamily="2" charset="0"/>
            </a:endParaRPr>
          </a:p>
          <a:p>
            <a:r>
              <a:rPr lang="en-US" sz="2000" noProof="0" dirty="0" err="1">
                <a:latin typeface="TradeGothic LT" panose="02000503020000020004" pitchFamily="2" charset="0"/>
              </a:rPr>
              <a:t>Idiap</a:t>
            </a:r>
            <a:r>
              <a:rPr lang="en-US" sz="2000" noProof="0" dirty="0">
                <a:latin typeface="TradeGothic LT" panose="02000503020000020004" pitchFamily="2" charset="0"/>
              </a:rPr>
              <a:t> Research Institute</a:t>
            </a:r>
            <a:br>
              <a:rPr lang="en-US" sz="2000" noProof="0" dirty="0">
                <a:latin typeface="TradeGothic LT" panose="02000503020000020004" pitchFamily="2" charset="0"/>
              </a:rPr>
            </a:br>
            <a:r>
              <a:rPr lang="en-US" sz="2000" dirty="0">
                <a:latin typeface="TradeGothic LT" panose="02000503020000020004" pitchFamily="2" charset="0"/>
              </a:rPr>
              <a:t>École </a:t>
            </a:r>
            <a:r>
              <a:rPr lang="en-US" sz="2000" dirty="0" err="1">
                <a:latin typeface="TradeGothic LT" panose="02000503020000020004" pitchFamily="2" charset="0"/>
              </a:rPr>
              <a:t>Polytechnique</a:t>
            </a:r>
            <a:r>
              <a:rPr lang="en-US" sz="2000" dirty="0">
                <a:latin typeface="TradeGothic LT" panose="02000503020000020004" pitchFamily="2" charset="0"/>
              </a:rPr>
              <a:t> </a:t>
            </a:r>
            <a:r>
              <a:rPr lang="en-US" sz="2000" dirty="0" err="1">
                <a:latin typeface="TradeGothic LT" panose="02000503020000020004" pitchFamily="2" charset="0"/>
              </a:rPr>
              <a:t>Fédérale</a:t>
            </a:r>
            <a:r>
              <a:rPr lang="en-US" sz="2000" dirty="0">
                <a:latin typeface="TradeGothic LT" panose="02000503020000020004" pitchFamily="2" charset="0"/>
              </a:rPr>
              <a:t> de Lausanne</a:t>
            </a:r>
          </a:p>
        </p:txBody>
      </p:sp>
      <p:pic>
        <p:nvPicPr>
          <p:cNvPr id="5" name="Picture 4" descr="A group of people posing for the camera&#10;&#10;Description generated with high confidence">
            <a:extLst>
              <a:ext uri="{FF2B5EF4-FFF2-40B4-BE49-F238E27FC236}">
                <a16:creationId xmlns:a16="http://schemas.microsoft.com/office/drawing/2014/main" id="{F1171AD5-8C40-40F6-BE57-5BDF68740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71" y="3134180"/>
            <a:ext cx="4325258" cy="2432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EFD1C-0518-4D8D-88CA-95D1E7150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73" y="5820159"/>
            <a:ext cx="1605813" cy="825677"/>
          </a:xfrm>
          <a:prstGeom prst="rect">
            <a:avLst/>
          </a:prstGeom>
        </p:spPr>
      </p:pic>
      <p:pic>
        <p:nvPicPr>
          <p:cNvPr id="9" name="Picture 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F71AAD2E-1411-4BCA-8D97-4945BE636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26" y="5953313"/>
            <a:ext cx="2064424" cy="552704"/>
          </a:xfrm>
          <a:prstGeom prst="rect">
            <a:avLst/>
          </a:prstGeom>
        </p:spPr>
      </p:pic>
      <p:pic>
        <p:nvPicPr>
          <p:cNvPr id="11" name="Picture 10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3DD94BB-1DC2-4470-8567-99C311422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5" y="5953313"/>
            <a:ext cx="1973943" cy="5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6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"/>
    </mc:Choice>
    <mc:Fallback xmlns="">
      <p:transition spd="slow" advTm="30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B7CA-B747-4E74-A6FF-E27BB58B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Network Structure</a:t>
            </a:r>
            <a:br>
              <a:rPr lang="en-US" b="1" noProof="0" dirty="0">
                <a:latin typeface="TradeGothic LT" panose="02000503020000020004" pitchFamily="2" charset="0"/>
              </a:rPr>
            </a:br>
            <a:endParaRPr lang="en-US" b="1" noProof="0" dirty="0">
              <a:latin typeface="TradeGothic LT" panose="0200050302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08885-557A-4FA7-8227-06C77099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9" y="1593908"/>
            <a:ext cx="2952578" cy="4962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383316-7654-4DD0-ADCB-713F5486BD0D}"/>
              </a:ext>
            </a:extLst>
          </p:cNvPr>
          <p:cNvSpPr txBox="1"/>
          <p:nvPr/>
        </p:nvSpPr>
        <p:spPr>
          <a:xfrm>
            <a:off x="4393686" y="2489333"/>
            <a:ext cx="4750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2800" dirty="0">
                <a:latin typeface="TradeGothic LT" panose="02000503020000020004" pitchFamily="2" charset="0"/>
              </a:rPr>
              <a:t>Fully Convolutional: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150" sz="2800" dirty="0">
                <a:latin typeface="TradeGothic LT" panose="02000503020000020004" pitchFamily="2" charset="0"/>
              </a:rPr>
              <a:t>Residual net</a:t>
            </a:r>
            <a:r>
              <a:rPr lang="en-US" sz="2800" dirty="0">
                <a:latin typeface="TradeGothic LT" panose="02000503020000020004" pitchFamily="2" charset="0"/>
              </a:rPr>
              <a:t>w</a:t>
            </a:r>
            <a:r>
              <a:rPr lang="en-150" sz="2800" dirty="0">
                <a:latin typeface="TradeGothic LT" panose="02000503020000020004" pitchFamily="2" charset="0"/>
              </a:rPr>
              <a:t>ork trunk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150" sz="2800" dirty="0">
                <a:latin typeface="TradeGothic LT" panose="02000503020000020004" pitchFamily="2" charset="0"/>
              </a:rPr>
              <a:t>Two task-specific </a:t>
            </a:r>
            <a:r>
              <a:rPr lang="en-US" sz="2800" dirty="0">
                <a:latin typeface="TradeGothic LT" panose="02000503020000020004" pitchFamily="2" charset="0"/>
              </a:rPr>
              <a:t>branches</a:t>
            </a:r>
            <a:endParaRPr lang="en-150" sz="2800" dirty="0">
              <a:latin typeface="TradeGothic LT" panose="0200050302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3E685-DAFF-45F8-B114-A73C9925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1A8F76-6052-472E-9BB6-27ECA4431E02}"/>
              </a:ext>
            </a:extLst>
          </p:cNvPr>
          <p:cNvSpPr/>
          <p:nvPr/>
        </p:nvSpPr>
        <p:spPr>
          <a:xfrm>
            <a:off x="1244600" y="3746500"/>
            <a:ext cx="1035050" cy="2889250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4A8613-5F04-40C8-92E1-6BD3A622015B}"/>
              </a:ext>
            </a:extLst>
          </p:cNvPr>
          <p:cNvSpPr/>
          <p:nvPr/>
        </p:nvSpPr>
        <p:spPr>
          <a:xfrm>
            <a:off x="2432050" y="3746500"/>
            <a:ext cx="1035050" cy="2889250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64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B7CA-B747-4E74-A6FF-E27BB58B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Two-Stage Training</a:t>
            </a:r>
            <a:br>
              <a:rPr lang="en-US" b="1" noProof="0" dirty="0">
                <a:latin typeface="TradeGothic LT" panose="02000503020000020004" pitchFamily="2" charset="0"/>
              </a:rPr>
            </a:br>
            <a:endParaRPr lang="en-US" noProof="0" dirty="0">
              <a:latin typeface="TradeGothic LT" panose="0200050302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08885-557A-4FA7-8227-06C77099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9" y="1593908"/>
            <a:ext cx="2952578" cy="49620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3E685-DAFF-45F8-B114-A73C9925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11</a:t>
            </a:fld>
            <a:endParaRPr lang="en-US"/>
          </a:p>
        </p:txBody>
      </p:sp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A4DB5F8A-EDC8-4CAA-8024-156A001B9E02}"/>
              </a:ext>
            </a:extLst>
          </p:cNvPr>
          <p:cNvSpPr/>
          <p:nvPr/>
        </p:nvSpPr>
        <p:spPr>
          <a:xfrm flipH="1">
            <a:off x="3987454" y="5720425"/>
            <a:ext cx="3603515" cy="97245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531"/>
            </a:avLst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150" sz="2400" dirty="0">
                <a:latin typeface="TradeGothic LT" panose="02000503020000020004" pitchFamily="2" charset="0"/>
              </a:rPr>
              <a:t>Train whole net</a:t>
            </a:r>
            <a:r>
              <a:rPr lang="en-US" sz="2400" dirty="0">
                <a:latin typeface="TradeGothic LT" panose="02000503020000020004" pitchFamily="2" charset="0"/>
              </a:rPr>
              <a:t>w</a:t>
            </a:r>
            <a:r>
              <a:rPr lang="en-150" sz="2400" dirty="0">
                <a:latin typeface="TradeGothic LT" panose="02000503020000020004" pitchFamily="2" charset="0"/>
              </a:rPr>
              <a:t>o</a:t>
            </a:r>
            <a:r>
              <a:rPr lang="en-US" sz="2400" dirty="0">
                <a:latin typeface="TradeGothic LT" panose="02000503020000020004" pitchFamily="2" charset="0"/>
              </a:rPr>
              <a:t>r</a:t>
            </a:r>
            <a:r>
              <a:rPr lang="en-150" sz="2400" dirty="0">
                <a:latin typeface="TradeGothic LT" panose="02000503020000020004" pitchFamily="2" charset="0"/>
              </a:rPr>
              <a:t>k </a:t>
            </a:r>
            <a:r>
              <a:rPr lang="en-US" sz="2400" dirty="0">
                <a:latin typeface="TradeGothic LT" panose="02000503020000020004" pitchFamily="2" charset="0"/>
              </a:rPr>
              <a:t>e</a:t>
            </a:r>
            <a:r>
              <a:rPr lang="en-150" sz="2400" dirty="0">
                <a:latin typeface="TradeGothic LT" panose="02000503020000020004" pitchFamily="2" charset="0"/>
              </a:rPr>
              <a:t>nd-to-end</a:t>
            </a:r>
            <a:endParaRPr lang="en-US" sz="2400" dirty="0">
              <a:latin typeface="TradeGothic LT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33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B7CA-B747-4E74-A6FF-E27BB58B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radeGothic LT" panose="02000503020000020004" pitchFamily="2" charset="0"/>
              </a:rPr>
              <a:t>Two-Stage Training</a:t>
            </a:r>
            <a:br>
              <a:rPr lang="en-US" b="1" dirty="0">
                <a:latin typeface="TradeGothic LT" panose="02000503020000020004" pitchFamily="2" charset="0"/>
              </a:rPr>
            </a:br>
            <a:endParaRPr lang="en-US" noProof="0" dirty="0">
              <a:latin typeface="TradeGothic LT" panose="0200050302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83316-7654-4DD0-ADCB-713F5486BD0D}"/>
              </a:ext>
            </a:extLst>
          </p:cNvPr>
          <p:cNvSpPr txBox="1"/>
          <p:nvPr/>
        </p:nvSpPr>
        <p:spPr>
          <a:xfrm>
            <a:off x="3987457" y="1530350"/>
            <a:ext cx="51077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2400" b="1" i="1" dirty="0">
                <a:latin typeface="TradeGothic LT" panose="02000503020000020004" pitchFamily="2" charset="0"/>
              </a:rPr>
              <a:t>Stage 1</a:t>
            </a:r>
            <a:r>
              <a:rPr lang="en-150" sz="2400" dirty="0">
                <a:latin typeface="TradeGothic LT" panose="02000503020000020004" pitchFamily="2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150" sz="2400" dirty="0">
                <a:latin typeface="TradeGothic LT" panose="02000503020000020004" pitchFamily="2" charset="0"/>
              </a:rPr>
              <a:t>Conv</a:t>
            </a:r>
            <a:r>
              <a:rPr lang="en-US" sz="2400" dirty="0">
                <a:latin typeface="TradeGothic LT" panose="02000503020000020004" pitchFamily="2" charset="0"/>
              </a:rPr>
              <a:t>o</a:t>
            </a:r>
            <a:r>
              <a:rPr lang="en-150" sz="2400" dirty="0">
                <a:latin typeface="TradeGothic LT" panose="02000503020000020004" pitchFamily="2" charset="0"/>
              </a:rPr>
              <a:t>l</a:t>
            </a:r>
            <a:r>
              <a:rPr lang="en-US" sz="2400" dirty="0">
                <a:latin typeface="TradeGothic LT" panose="02000503020000020004" pitchFamily="2" charset="0"/>
              </a:rPr>
              <a:t>u</a:t>
            </a:r>
            <a:r>
              <a:rPr lang="en-150" sz="2400" dirty="0">
                <a:latin typeface="TradeGothic LT" panose="02000503020000020004" pitchFamily="2" charset="0"/>
              </a:rPr>
              <a:t>t</a:t>
            </a:r>
            <a:r>
              <a:rPr lang="en-US" sz="2400" dirty="0" err="1">
                <a:latin typeface="TradeGothic LT" panose="02000503020000020004" pitchFamily="2" charset="0"/>
              </a:rPr>
              <a:t>i</a:t>
            </a:r>
            <a:r>
              <a:rPr lang="en-150" sz="2400" dirty="0">
                <a:latin typeface="TradeGothic LT" panose="02000503020000020004" pitchFamily="2" charset="0"/>
              </a:rPr>
              <a:t>o</a:t>
            </a:r>
            <a:r>
              <a:rPr lang="en-US" sz="2400" dirty="0">
                <a:latin typeface="TradeGothic LT" panose="02000503020000020004" pitchFamily="2" charset="0"/>
              </a:rPr>
              <a:t>n</a:t>
            </a:r>
            <a:r>
              <a:rPr lang="en-150" sz="2400" dirty="0">
                <a:latin typeface="TradeGothic LT" panose="02000503020000020004" pitchFamily="2" charset="0"/>
              </a:rPr>
              <a:t> </a:t>
            </a:r>
            <a:r>
              <a:rPr lang="en-US" sz="2400" dirty="0" err="1">
                <a:latin typeface="TradeGothic LT" panose="02000503020000020004" pitchFamily="2" charset="0"/>
              </a:rPr>
              <a:t>i</a:t>
            </a:r>
            <a:r>
              <a:rPr lang="en-150" sz="2400" dirty="0">
                <a:latin typeface="TradeGothic LT" panose="02000503020000020004" pitchFamily="2" charset="0"/>
              </a:rPr>
              <a:t>n t</a:t>
            </a:r>
            <a:r>
              <a:rPr lang="en-US" sz="2400" dirty="0" err="1">
                <a:latin typeface="TradeGothic LT" panose="02000503020000020004" pitchFamily="2" charset="0"/>
              </a:rPr>
              <a:t>i</a:t>
            </a:r>
            <a:r>
              <a:rPr lang="en-150" sz="2400" dirty="0">
                <a:latin typeface="TradeGothic LT" panose="02000503020000020004" pitchFamily="2" charset="0"/>
              </a:rPr>
              <a:t>me-frequency (TF) domain: </a:t>
            </a:r>
            <a:br>
              <a:rPr lang="en-US" sz="2400" dirty="0">
                <a:latin typeface="TradeGothic LT" panose="02000503020000020004" pitchFamily="2" charset="0"/>
              </a:rPr>
            </a:br>
            <a:r>
              <a:rPr lang="en-150" sz="2400" dirty="0">
                <a:latin typeface="TradeGothic LT" panose="02000503020000020004" pitchFamily="2" charset="0"/>
              </a:rPr>
              <a:t>the output </a:t>
            </a:r>
            <a:r>
              <a:rPr lang="en-US" sz="2400" dirty="0" err="1">
                <a:latin typeface="TradeGothic LT" panose="02000503020000020004" pitchFamily="2" charset="0"/>
              </a:rPr>
              <a:t>i</a:t>
            </a:r>
            <a:r>
              <a:rPr lang="en-150" sz="2400" dirty="0">
                <a:latin typeface="TradeGothic LT" panose="02000503020000020004" pitchFamily="2" charset="0"/>
              </a:rPr>
              <a:t>s </a:t>
            </a:r>
            <a:r>
              <a:rPr lang="en-US" sz="2400" dirty="0">
                <a:latin typeface="TradeGothic LT" panose="02000503020000020004" pitchFamily="2" charset="0"/>
              </a:rPr>
              <a:t>T</a:t>
            </a:r>
            <a:r>
              <a:rPr lang="en-150" sz="2400" dirty="0">
                <a:latin typeface="TradeGothic LT" panose="02000503020000020004" pitchFamily="2" charset="0"/>
              </a:rPr>
              <a:t>F-</a:t>
            </a:r>
            <a:r>
              <a:rPr lang="en-US" sz="2400" dirty="0">
                <a:latin typeface="TradeGothic LT" panose="02000503020000020004" pitchFamily="2" charset="0"/>
              </a:rPr>
              <a:t>l</a:t>
            </a:r>
            <a:r>
              <a:rPr lang="en-150" sz="2400" dirty="0" err="1">
                <a:latin typeface="TradeGothic LT" panose="02000503020000020004" pitchFamily="2" charset="0"/>
              </a:rPr>
              <a:t>oc</a:t>
            </a:r>
            <a:r>
              <a:rPr lang="en-US" sz="2400" dirty="0">
                <a:latin typeface="TradeGothic LT" panose="02000503020000020004" pitchFamily="2" charset="0"/>
              </a:rPr>
              <a:t>a</a:t>
            </a:r>
            <a:r>
              <a:rPr lang="en-150" sz="2400" dirty="0">
                <a:latin typeface="TradeGothic LT" panose="02000503020000020004" pitchFamily="2" charset="0"/>
              </a:rPr>
              <a:t>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150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150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150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150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150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2000" dirty="0">
              <a:latin typeface="TradeGothic LT" panose="0200050302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3E685-DAFF-45F8-B114-A73C9925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3513C-2DFD-4D9D-A734-4F4C6E92D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9" y="1593908"/>
            <a:ext cx="2952578" cy="496208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75A842-D98F-45AC-9EC7-71FBCB07E90F}"/>
              </a:ext>
            </a:extLst>
          </p:cNvPr>
          <p:cNvSpPr/>
          <p:nvPr/>
        </p:nvSpPr>
        <p:spPr>
          <a:xfrm>
            <a:off x="920750" y="1530350"/>
            <a:ext cx="2813050" cy="3195654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30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B7CA-B747-4E74-A6FF-E27BB58B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radeGothic LT" panose="02000503020000020004" pitchFamily="2" charset="0"/>
              </a:rPr>
              <a:t>Two-Stage Training</a:t>
            </a:r>
            <a:br>
              <a:rPr lang="en-US" b="1" dirty="0">
                <a:latin typeface="TradeGothic LT" panose="02000503020000020004" pitchFamily="2" charset="0"/>
              </a:rPr>
            </a:br>
            <a:endParaRPr lang="en-US" noProof="0" dirty="0">
              <a:latin typeface="TradeGothic LT" panose="0200050302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83316-7654-4DD0-ADCB-713F5486BD0D}"/>
              </a:ext>
            </a:extLst>
          </p:cNvPr>
          <p:cNvSpPr txBox="1"/>
          <p:nvPr/>
        </p:nvSpPr>
        <p:spPr>
          <a:xfrm>
            <a:off x="3987457" y="1530350"/>
            <a:ext cx="51077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2400" b="1" i="1" dirty="0">
                <a:latin typeface="TradeGothic LT" panose="02000503020000020004" pitchFamily="2" charset="0"/>
              </a:rPr>
              <a:t>Stage 1</a:t>
            </a:r>
            <a:r>
              <a:rPr lang="en-150" sz="2400" dirty="0">
                <a:latin typeface="TradeGothic LT" panose="02000503020000020004" pitchFamily="2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150" sz="2400" dirty="0">
                <a:latin typeface="TradeGothic LT" panose="02000503020000020004" pitchFamily="2" charset="0"/>
              </a:rPr>
              <a:t>Conv</a:t>
            </a:r>
            <a:r>
              <a:rPr lang="en-US" sz="2400" dirty="0">
                <a:latin typeface="TradeGothic LT" panose="02000503020000020004" pitchFamily="2" charset="0"/>
              </a:rPr>
              <a:t>o</a:t>
            </a:r>
            <a:r>
              <a:rPr lang="en-150" sz="2400" dirty="0">
                <a:latin typeface="TradeGothic LT" panose="02000503020000020004" pitchFamily="2" charset="0"/>
              </a:rPr>
              <a:t>l</a:t>
            </a:r>
            <a:r>
              <a:rPr lang="en-US" sz="2400" dirty="0">
                <a:latin typeface="TradeGothic LT" panose="02000503020000020004" pitchFamily="2" charset="0"/>
              </a:rPr>
              <a:t>u</a:t>
            </a:r>
            <a:r>
              <a:rPr lang="en-150" sz="2400" dirty="0">
                <a:latin typeface="TradeGothic LT" panose="02000503020000020004" pitchFamily="2" charset="0"/>
              </a:rPr>
              <a:t>t</a:t>
            </a:r>
            <a:r>
              <a:rPr lang="en-US" sz="2400" dirty="0" err="1">
                <a:latin typeface="TradeGothic LT" panose="02000503020000020004" pitchFamily="2" charset="0"/>
              </a:rPr>
              <a:t>i</a:t>
            </a:r>
            <a:r>
              <a:rPr lang="en-150" sz="2400" dirty="0">
                <a:latin typeface="TradeGothic LT" panose="02000503020000020004" pitchFamily="2" charset="0"/>
              </a:rPr>
              <a:t>o</a:t>
            </a:r>
            <a:r>
              <a:rPr lang="en-US" sz="2400" dirty="0">
                <a:latin typeface="TradeGothic LT" panose="02000503020000020004" pitchFamily="2" charset="0"/>
              </a:rPr>
              <a:t>n</a:t>
            </a:r>
            <a:r>
              <a:rPr lang="en-150" sz="2400" dirty="0">
                <a:latin typeface="TradeGothic LT" panose="02000503020000020004" pitchFamily="2" charset="0"/>
              </a:rPr>
              <a:t> </a:t>
            </a:r>
            <a:r>
              <a:rPr lang="en-US" sz="2400" dirty="0" err="1">
                <a:latin typeface="TradeGothic LT" panose="02000503020000020004" pitchFamily="2" charset="0"/>
              </a:rPr>
              <a:t>i</a:t>
            </a:r>
            <a:r>
              <a:rPr lang="en-150" sz="2400" dirty="0">
                <a:latin typeface="TradeGothic LT" panose="02000503020000020004" pitchFamily="2" charset="0"/>
              </a:rPr>
              <a:t>n t</a:t>
            </a:r>
            <a:r>
              <a:rPr lang="en-US" sz="2400" dirty="0" err="1">
                <a:latin typeface="TradeGothic LT" panose="02000503020000020004" pitchFamily="2" charset="0"/>
              </a:rPr>
              <a:t>i</a:t>
            </a:r>
            <a:r>
              <a:rPr lang="en-150" sz="2400" dirty="0">
                <a:latin typeface="TradeGothic LT" panose="02000503020000020004" pitchFamily="2" charset="0"/>
              </a:rPr>
              <a:t>me-frequency (TF) domain: </a:t>
            </a:r>
            <a:br>
              <a:rPr lang="en-US" sz="2400" dirty="0">
                <a:latin typeface="TradeGothic LT" panose="02000503020000020004" pitchFamily="2" charset="0"/>
              </a:rPr>
            </a:br>
            <a:r>
              <a:rPr lang="en-150" sz="2400" dirty="0">
                <a:latin typeface="TradeGothic LT" panose="02000503020000020004" pitchFamily="2" charset="0"/>
              </a:rPr>
              <a:t>the output </a:t>
            </a:r>
            <a:r>
              <a:rPr lang="en-US" sz="2400" dirty="0" err="1">
                <a:latin typeface="TradeGothic LT" panose="02000503020000020004" pitchFamily="2" charset="0"/>
              </a:rPr>
              <a:t>i</a:t>
            </a:r>
            <a:r>
              <a:rPr lang="en-150" sz="2400" dirty="0">
                <a:latin typeface="TradeGothic LT" panose="02000503020000020004" pitchFamily="2" charset="0"/>
              </a:rPr>
              <a:t>s </a:t>
            </a:r>
            <a:r>
              <a:rPr lang="en-US" sz="2400" dirty="0">
                <a:latin typeface="TradeGothic LT" panose="02000503020000020004" pitchFamily="2" charset="0"/>
              </a:rPr>
              <a:t>T</a:t>
            </a:r>
            <a:r>
              <a:rPr lang="en-150" sz="2400" dirty="0">
                <a:latin typeface="TradeGothic LT" panose="02000503020000020004" pitchFamily="2" charset="0"/>
              </a:rPr>
              <a:t>F-</a:t>
            </a:r>
            <a:r>
              <a:rPr lang="en-US" sz="2400" dirty="0">
                <a:latin typeface="TradeGothic LT" panose="02000503020000020004" pitchFamily="2" charset="0"/>
              </a:rPr>
              <a:t>l</a:t>
            </a:r>
            <a:r>
              <a:rPr lang="en-150" sz="2400" dirty="0" err="1">
                <a:latin typeface="TradeGothic LT" panose="02000503020000020004" pitchFamily="2" charset="0"/>
              </a:rPr>
              <a:t>oc</a:t>
            </a:r>
            <a:r>
              <a:rPr lang="en-US" sz="2400" dirty="0">
                <a:latin typeface="TradeGothic LT" panose="02000503020000020004" pitchFamily="2" charset="0"/>
              </a:rPr>
              <a:t>a</a:t>
            </a:r>
            <a:r>
              <a:rPr lang="en-150" sz="2400" dirty="0">
                <a:latin typeface="TradeGothic LT" panose="02000503020000020004" pitchFamily="2" charset="0"/>
              </a:rPr>
              <a:t>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150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150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150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150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150" sz="2400" dirty="0">
              <a:latin typeface="TradeGothic LT" panose="0200050302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150" sz="2400" dirty="0">
                <a:latin typeface="TradeGothic LT" panose="02000503020000020004" pitchFamily="2" charset="0"/>
              </a:rPr>
              <a:t>Output 360 channels: </a:t>
            </a:r>
            <a:br>
              <a:rPr lang="en-US" sz="2400" dirty="0">
                <a:latin typeface="TradeGothic LT" panose="02000503020000020004" pitchFamily="2" charset="0"/>
              </a:rPr>
            </a:br>
            <a:r>
              <a:rPr lang="en-150" sz="2400" dirty="0">
                <a:latin typeface="TradeGothic LT" panose="02000503020000020004" pitchFamily="2" charset="0"/>
              </a:rPr>
              <a:t>can be interpreted as early prediction for each </a:t>
            </a:r>
            <a:r>
              <a:rPr lang="en-US" sz="2400" dirty="0">
                <a:latin typeface="TradeGothic LT" panose="02000503020000020004" pitchFamily="2" charset="0"/>
              </a:rPr>
              <a:t>T</a:t>
            </a:r>
            <a:r>
              <a:rPr lang="en-150" sz="2400" dirty="0">
                <a:latin typeface="TradeGothic LT" panose="02000503020000020004" pitchFamily="2" charset="0"/>
              </a:rPr>
              <a:t>F </a:t>
            </a:r>
            <a:r>
              <a:rPr lang="en-US" sz="2400" dirty="0">
                <a:latin typeface="TradeGothic LT" panose="02000503020000020004" pitchFamily="2" charset="0"/>
              </a:rPr>
              <a:t>p</a:t>
            </a:r>
            <a:r>
              <a:rPr lang="en-150" sz="2400" dirty="0">
                <a:latin typeface="TradeGothic LT" panose="02000503020000020004" pitchFamily="2" charset="0"/>
              </a:rPr>
              <a:t>o</a:t>
            </a:r>
            <a:r>
              <a:rPr lang="en-US" sz="2400" dirty="0" err="1">
                <a:latin typeface="TradeGothic LT" panose="02000503020000020004" pitchFamily="2" charset="0"/>
              </a:rPr>
              <a:t>i</a:t>
            </a:r>
            <a:r>
              <a:rPr lang="en-150" sz="2400" dirty="0">
                <a:latin typeface="TradeGothic LT" panose="02000503020000020004" pitchFamily="2" charset="0"/>
              </a:rPr>
              <a:t>n</a:t>
            </a:r>
            <a:r>
              <a:rPr lang="en-US" sz="2400" dirty="0">
                <a:latin typeface="TradeGothic LT" panose="02000503020000020004" pitchFamily="2" charset="0"/>
              </a:rPr>
              <a:t>t</a:t>
            </a:r>
            <a:r>
              <a:rPr lang="en-150" sz="2400" dirty="0">
                <a:latin typeface="TradeGothic LT" panose="02000503020000020004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2000" dirty="0">
              <a:latin typeface="TradeGothic LT" panose="0200050302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3E685-DAFF-45F8-B114-A73C9925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3513C-2DFD-4D9D-A734-4F4C6E92D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9" y="1593908"/>
            <a:ext cx="2952578" cy="496208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75A842-D98F-45AC-9EC7-71FBCB07E90F}"/>
              </a:ext>
            </a:extLst>
          </p:cNvPr>
          <p:cNvSpPr/>
          <p:nvPr/>
        </p:nvSpPr>
        <p:spPr>
          <a:xfrm>
            <a:off x="2406316" y="4004109"/>
            <a:ext cx="1039528" cy="702646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D7B8E-F382-4D1E-A4A1-46E8E1373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44" y="3193353"/>
            <a:ext cx="2923702" cy="187402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4D88C3-4CF3-4AF8-BA44-F00BC866C3A4}"/>
              </a:ext>
            </a:extLst>
          </p:cNvPr>
          <p:cNvSpPr/>
          <p:nvPr/>
        </p:nvSpPr>
        <p:spPr>
          <a:xfrm>
            <a:off x="1200834" y="4004109"/>
            <a:ext cx="1039528" cy="702646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B7CA-B747-4E74-A6FF-E27BB58B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Two-Stage Training</a:t>
            </a:r>
            <a:br>
              <a:rPr lang="en-US" b="1" noProof="0" dirty="0">
                <a:latin typeface="TradeGothic LT" panose="02000503020000020004" pitchFamily="2" charset="0"/>
              </a:rPr>
            </a:br>
            <a:endParaRPr lang="en-US" noProof="0" dirty="0">
              <a:latin typeface="TradeGothic LT" panose="0200050302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08885-557A-4FA7-8227-06C77099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9" y="1593908"/>
            <a:ext cx="2952578" cy="49620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3E685-DAFF-45F8-B114-A73C9925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14</a:t>
            </a:fld>
            <a:endParaRPr lang="en-US"/>
          </a:p>
        </p:txBody>
      </p:sp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47539620-067B-4113-BAE3-D613A0AA70E0}"/>
              </a:ext>
            </a:extLst>
          </p:cNvPr>
          <p:cNvSpPr/>
          <p:nvPr/>
        </p:nvSpPr>
        <p:spPr>
          <a:xfrm flipH="1">
            <a:off x="3987455" y="3824083"/>
            <a:ext cx="3603515" cy="97245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531"/>
            </a:avLst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150" sz="2400" dirty="0">
                <a:latin typeface="TradeGothic LT" panose="02000503020000020004" pitchFamily="2" charset="0"/>
              </a:rPr>
              <a:t>(1) Supervision on output of </a:t>
            </a:r>
            <a:r>
              <a:rPr lang="en-150" sz="2400" i="1" dirty="0">
                <a:latin typeface="TradeGothic LT" panose="02000503020000020004" pitchFamily="2" charset="0"/>
              </a:rPr>
              <a:t>Stage 1</a:t>
            </a:r>
            <a:endParaRPr lang="en-US" sz="2400" dirty="0">
              <a:latin typeface="TradeGothic LT" panose="02000503020000020004" pitchFamily="2" charset="0"/>
            </a:endParaRPr>
          </a:p>
        </p:txBody>
      </p:sp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A4DB5F8A-EDC8-4CAA-8024-156A001B9E02}"/>
              </a:ext>
            </a:extLst>
          </p:cNvPr>
          <p:cNvSpPr/>
          <p:nvPr/>
        </p:nvSpPr>
        <p:spPr>
          <a:xfrm flipH="1">
            <a:off x="3987454" y="5720425"/>
            <a:ext cx="3603515" cy="97245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531"/>
            </a:avLst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150" sz="2400" dirty="0">
                <a:latin typeface="TradeGothic LT" panose="02000503020000020004" pitchFamily="2" charset="0"/>
              </a:rPr>
              <a:t>(2) Train whole net</a:t>
            </a:r>
            <a:r>
              <a:rPr lang="en-US" sz="2400" dirty="0">
                <a:latin typeface="TradeGothic LT" panose="02000503020000020004" pitchFamily="2" charset="0"/>
              </a:rPr>
              <a:t>w</a:t>
            </a:r>
            <a:r>
              <a:rPr lang="en-150" sz="2400" dirty="0">
                <a:latin typeface="TradeGothic LT" panose="02000503020000020004" pitchFamily="2" charset="0"/>
              </a:rPr>
              <a:t>o</a:t>
            </a:r>
            <a:r>
              <a:rPr lang="en-US" sz="2400" dirty="0">
                <a:latin typeface="TradeGothic LT" panose="02000503020000020004" pitchFamily="2" charset="0"/>
              </a:rPr>
              <a:t>r</a:t>
            </a:r>
            <a:r>
              <a:rPr lang="en-150" sz="2400" dirty="0">
                <a:latin typeface="TradeGothic LT" panose="02000503020000020004" pitchFamily="2" charset="0"/>
              </a:rPr>
              <a:t>k </a:t>
            </a:r>
            <a:r>
              <a:rPr lang="en-US" sz="2400" dirty="0">
                <a:latin typeface="TradeGothic LT" panose="02000503020000020004" pitchFamily="2" charset="0"/>
              </a:rPr>
              <a:t>e</a:t>
            </a:r>
            <a:r>
              <a:rPr lang="en-150" sz="2400" dirty="0">
                <a:latin typeface="TradeGothic LT" panose="02000503020000020004" pitchFamily="2" charset="0"/>
              </a:rPr>
              <a:t>nd-to-end</a:t>
            </a:r>
            <a:endParaRPr lang="en-US" sz="2400" dirty="0">
              <a:latin typeface="TradeGothic LT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67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B7CF-AD61-4A60-8239-22BDF906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E24E-A974-4424-B2F5-503C7B59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noProof="0" dirty="0">
                <a:latin typeface="TradeGothic LT" panose="02000503020000020004" pitchFamily="2" charset="0"/>
              </a:rPr>
              <a:t>Training: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sz="2400" b="1" noProof="0" dirty="0">
                <a:latin typeface="TradeGothic LT" panose="02000503020000020004" pitchFamily="2" charset="0"/>
              </a:rPr>
              <a:t>Loudspeakers: </a:t>
            </a:r>
            <a:r>
              <a:rPr lang="en-US" sz="2400" dirty="0">
                <a:latin typeface="TradeGothic LT" panose="02000503020000020004" pitchFamily="2" charset="0"/>
              </a:rPr>
              <a:t>32 hours, 148 speakers</a:t>
            </a:r>
            <a:endParaRPr lang="en-US" sz="2400" b="1" noProof="0" dirty="0">
              <a:latin typeface="TradeGothic LT" panose="02000503020000020004" pitchFamily="2" charset="0"/>
            </a:endParaRP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sz="2400" noProof="0" dirty="0">
                <a:latin typeface="TradeGothic LT" panose="02000503020000020004" pitchFamily="2" charset="0"/>
              </a:rPr>
              <a:t>Speech: AMI Corpus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sz="2400" noProof="0" dirty="0">
                <a:latin typeface="TradeGothic LT" panose="02000503020000020004" pitchFamily="2" charset="0"/>
              </a:rPr>
              <a:t>Non-speech: Google </a:t>
            </a:r>
            <a:r>
              <a:rPr lang="en-US" sz="2400" noProof="0" dirty="0" err="1">
                <a:latin typeface="TradeGothic LT" panose="02000503020000020004" pitchFamily="2" charset="0"/>
              </a:rPr>
              <a:t>AudioSet</a:t>
            </a:r>
            <a:endParaRPr lang="en-US" sz="2400" noProof="0" dirty="0">
              <a:latin typeface="TradeGothic LT" panose="02000503020000020004" pitchFamily="2" charset="0"/>
            </a:endParaRPr>
          </a:p>
          <a:p>
            <a:pPr marL="0" indent="0">
              <a:buNone/>
            </a:pPr>
            <a:endParaRPr lang="en-US" sz="2400" b="1" noProof="0" dirty="0">
              <a:latin typeface="TradeGothic LT" panose="02000503020000020004" pitchFamily="2" charset="0"/>
            </a:endParaRPr>
          </a:p>
          <a:p>
            <a:pPr marL="0" indent="0">
              <a:buNone/>
            </a:pPr>
            <a:r>
              <a:rPr lang="en-US" sz="2400" b="1" noProof="0" dirty="0">
                <a:latin typeface="TradeGothic LT" panose="02000503020000020004" pitchFamily="2" charset="0"/>
              </a:rPr>
              <a:t>Test: </a:t>
            </a:r>
          </a:p>
          <a:p>
            <a:pPr>
              <a:buFont typeface="TradeGothic LT" panose="02000503020000020004" pitchFamily="2" charset="0"/>
              <a:buChar char="−"/>
            </a:pPr>
            <a:r>
              <a:rPr lang="en-US" sz="2400" b="1" noProof="0" dirty="0">
                <a:latin typeface="TradeGothic LT" panose="02000503020000020004" pitchFamily="2" charset="0"/>
              </a:rPr>
              <a:t>Loudspeaker:</a:t>
            </a:r>
            <a:r>
              <a:rPr lang="en-US" sz="2400" noProof="0" dirty="0">
                <a:latin typeface="TradeGothic LT" panose="02000503020000020004" pitchFamily="2" charset="0"/>
              </a:rPr>
              <a:t> 17 hours, 16 </a:t>
            </a:r>
            <a:r>
              <a:rPr lang="en-US" sz="2400" noProof="0" dirty="0" err="1">
                <a:latin typeface="TradeGothic LT" panose="02000503020000020004" pitchFamily="2" charset="0"/>
              </a:rPr>
              <a:t>sp</a:t>
            </a:r>
            <a:r>
              <a:rPr lang="en-US" sz="2400" dirty="0" err="1">
                <a:latin typeface="TradeGothic LT" panose="02000503020000020004" pitchFamily="2" charset="0"/>
              </a:rPr>
              <a:t>eakers</a:t>
            </a:r>
            <a:endParaRPr lang="en-US" sz="2400" dirty="0">
              <a:latin typeface="TradeGothic LT" panose="02000503020000020004" pitchFamily="2" charset="0"/>
            </a:endParaRPr>
          </a:p>
          <a:p>
            <a:pPr>
              <a:buFont typeface="TradeGothic LT" panose="02000503020000020004" pitchFamily="2" charset="0"/>
              <a:buChar char="−"/>
            </a:pPr>
            <a:r>
              <a:rPr lang="en-US" sz="2400" b="1" noProof="0" dirty="0">
                <a:latin typeface="TradeGothic LT" panose="02000503020000020004" pitchFamily="2" charset="0"/>
              </a:rPr>
              <a:t>Human talkers: </a:t>
            </a:r>
            <a:r>
              <a:rPr lang="en-US" sz="2400" noProof="0" dirty="0">
                <a:latin typeface="TradeGothic LT" panose="02000503020000020004" pitchFamily="2" charset="0"/>
              </a:rPr>
              <a:t>8 minutes, 7 speakers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68543-766C-425B-8046-1DAC77DEB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15" y="2003035"/>
            <a:ext cx="2523869" cy="1855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89071-C0C6-4689-BA20-FA329440C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15" y="4302850"/>
            <a:ext cx="2523869" cy="18929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F1E6A-A709-48AA-A3DA-40E48525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2B7ED9-4AC8-4141-BEC1-12DAE9E52033}"/>
              </a:ext>
            </a:extLst>
          </p:cNvPr>
          <p:cNvSpPr txBox="1"/>
          <p:nvPr/>
        </p:nvSpPr>
        <p:spPr>
          <a:xfrm>
            <a:off x="628650" y="6231264"/>
            <a:ext cx="484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radeGothic LT" panose="02000503020000020004" pitchFamily="2" charset="0"/>
              </a:rPr>
              <a:t>A</a:t>
            </a:r>
            <a:r>
              <a:rPr lang="en-150" sz="1400" dirty="0">
                <a:latin typeface="TradeGothic LT" panose="02000503020000020004" pitchFamily="2" charset="0"/>
              </a:rPr>
              <a:t>M</a:t>
            </a:r>
            <a:r>
              <a:rPr lang="en-US" sz="1400" dirty="0">
                <a:latin typeface="TradeGothic LT" panose="02000503020000020004" pitchFamily="2" charset="0"/>
              </a:rPr>
              <a:t>I</a:t>
            </a:r>
            <a:r>
              <a:rPr lang="en-150" sz="1400" dirty="0">
                <a:latin typeface="TradeGothic LT" panose="02000503020000020004" pitchFamily="2" charset="0"/>
              </a:rPr>
              <a:t> </a:t>
            </a:r>
            <a:r>
              <a:rPr lang="en-US" sz="1400" dirty="0">
                <a:latin typeface="TradeGothic LT" panose="02000503020000020004" pitchFamily="2" charset="0"/>
              </a:rPr>
              <a:t>C</a:t>
            </a:r>
            <a:r>
              <a:rPr lang="en-150" sz="1400" dirty="0" err="1">
                <a:latin typeface="TradeGothic LT" panose="02000503020000020004" pitchFamily="2" charset="0"/>
              </a:rPr>
              <a:t>orpus</a:t>
            </a:r>
            <a:r>
              <a:rPr lang="en-150" sz="1400" dirty="0">
                <a:latin typeface="TradeGothic LT" panose="02000503020000020004" pitchFamily="2" charset="0"/>
              </a:rPr>
              <a:t>: </a:t>
            </a:r>
            <a:r>
              <a:rPr lang="en-US" sz="1400" dirty="0">
                <a:latin typeface="TradeGothic LT" panose="02000503020000020004" pitchFamily="2" charset="0"/>
              </a:rPr>
              <a:t>http://groups.inf.ed.ac.uk/ami/corpus/</a:t>
            </a:r>
            <a:endParaRPr lang="en-150" sz="1400" dirty="0">
              <a:latin typeface="TradeGothic LT" panose="02000503020000020004" pitchFamily="2" charset="0"/>
            </a:endParaRPr>
          </a:p>
          <a:p>
            <a:r>
              <a:rPr lang="en-150" sz="1400" dirty="0">
                <a:latin typeface="TradeGothic LT" panose="02000503020000020004" pitchFamily="2" charset="0"/>
              </a:rPr>
              <a:t>A</a:t>
            </a:r>
            <a:r>
              <a:rPr lang="en-US" sz="1400" dirty="0">
                <a:latin typeface="TradeGothic LT" panose="02000503020000020004" pitchFamily="2" charset="0"/>
              </a:rPr>
              <a:t>u</a:t>
            </a:r>
            <a:r>
              <a:rPr lang="en-150" sz="1400" dirty="0">
                <a:latin typeface="TradeGothic LT" panose="02000503020000020004" pitchFamily="2" charset="0"/>
              </a:rPr>
              <a:t>d</a:t>
            </a:r>
            <a:r>
              <a:rPr lang="en-US" sz="1400" dirty="0" err="1">
                <a:latin typeface="TradeGothic LT" panose="02000503020000020004" pitchFamily="2" charset="0"/>
              </a:rPr>
              <a:t>i</a:t>
            </a:r>
            <a:r>
              <a:rPr lang="en-150" sz="1400" dirty="0">
                <a:latin typeface="TradeGothic LT" panose="02000503020000020004" pitchFamily="2" charset="0"/>
              </a:rPr>
              <a:t>o</a:t>
            </a:r>
            <a:r>
              <a:rPr lang="en-US" sz="1400" dirty="0">
                <a:latin typeface="TradeGothic LT" panose="02000503020000020004" pitchFamily="2" charset="0"/>
              </a:rPr>
              <a:t>S</a:t>
            </a:r>
            <a:r>
              <a:rPr lang="en-150" sz="1400" dirty="0">
                <a:latin typeface="TradeGothic LT" panose="02000503020000020004" pitchFamily="2" charset="0"/>
              </a:rPr>
              <a:t>e</a:t>
            </a:r>
            <a:r>
              <a:rPr lang="en-US" sz="1400" dirty="0">
                <a:latin typeface="TradeGothic LT" panose="02000503020000020004" pitchFamily="2" charset="0"/>
              </a:rPr>
              <a:t>t</a:t>
            </a:r>
            <a:r>
              <a:rPr lang="en-150" sz="1400" dirty="0">
                <a:latin typeface="TradeGothic LT" panose="02000503020000020004" pitchFamily="2" charset="0"/>
              </a:rPr>
              <a:t>: </a:t>
            </a:r>
            <a:r>
              <a:rPr lang="en-US" sz="1400" dirty="0">
                <a:latin typeface="TradeGothic LT" panose="02000503020000020004" pitchFamily="2" charset="0"/>
              </a:rPr>
              <a:t>https://research.google.com/audioset/</a:t>
            </a:r>
            <a:endParaRPr lang="LID4096" sz="1400" dirty="0">
              <a:latin typeface="TradeGothic LT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49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55E7-C472-44ED-AFD4-5FFFD280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 1: Loudspeaker Rec.</a:t>
            </a:r>
            <a:br>
              <a:rPr lang="en-US" dirty="0"/>
            </a:br>
            <a:endParaRPr lang="en-US" b="1" noProof="0" dirty="0">
              <a:latin typeface="TradeGothic LT" panose="0200050302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CAC05-74F7-4135-B7E8-388BE704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16</a:t>
            </a:fld>
            <a:endParaRPr lang="en-US"/>
          </a:p>
        </p:txBody>
      </p:sp>
      <p:pic>
        <p:nvPicPr>
          <p:cNvPr id="7" name="MTNN_000302">
            <a:hlinkClick r:id="" action="ppaction://media"/>
            <a:extLst>
              <a:ext uri="{FF2B5EF4-FFF2-40B4-BE49-F238E27FC236}">
                <a16:creationId xmlns:a16="http://schemas.microsoft.com/office/drawing/2014/main" id="{9E635571-1A01-4A0A-8066-694A9F1136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017" y="1027907"/>
            <a:ext cx="7772333" cy="5828718"/>
          </a:xfrm>
        </p:spPr>
      </p:pic>
    </p:spTree>
    <p:extLst>
      <p:ext uri="{BB962C8B-B14F-4D97-AF65-F5344CB8AC3E}">
        <p14:creationId xmlns:p14="http://schemas.microsoft.com/office/powerpoint/2010/main" val="197758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55E7-C472-44ED-AFD4-5FFFD280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 2: H</a:t>
            </a:r>
            <a:r>
              <a:rPr lang="en-US" dirty="0" err="1"/>
              <a:t>uman</a:t>
            </a:r>
            <a:r>
              <a:rPr lang="en-US" b="1" noProof="0" dirty="0">
                <a:latin typeface="TradeGothic LT" panose="02000503020000020004" pitchFamily="2" charset="0"/>
              </a:rPr>
              <a:t> Rec.</a:t>
            </a:r>
            <a:br>
              <a:rPr lang="en-US" dirty="0"/>
            </a:br>
            <a:endParaRPr lang="en-US" b="1" noProof="0" dirty="0">
              <a:latin typeface="TradeGothic LT" panose="0200050302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CAC05-74F7-4135-B7E8-388BE704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17</a:t>
            </a:fld>
            <a:endParaRPr lang="en-US"/>
          </a:p>
        </p:txBody>
      </p:sp>
      <p:pic>
        <p:nvPicPr>
          <p:cNvPr id="7" name="MTNN_s5_06-clipped_yuv420p">
            <a:hlinkClick r:id="" action="ppaction://media"/>
            <a:extLst>
              <a:ext uri="{FF2B5EF4-FFF2-40B4-BE49-F238E27FC236}">
                <a16:creationId xmlns:a16="http://schemas.microsoft.com/office/drawing/2014/main" id="{8E729BE0-A1B1-40D3-82DF-C96E1C7C2F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1429156"/>
            <a:ext cx="9145588" cy="5144276"/>
          </a:xfrm>
        </p:spPr>
      </p:pic>
    </p:spTree>
    <p:extLst>
      <p:ext uri="{BB962C8B-B14F-4D97-AF65-F5344CB8AC3E}">
        <p14:creationId xmlns:p14="http://schemas.microsoft.com/office/powerpoint/2010/main" val="1746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55E7-C472-44ED-AFD4-5FFFD280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 3: H</a:t>
            </a:r>
            <a:r>
              <a:rPr lang="en-US" dirty="0" err="1"/>
              <a:t>uman</a:t>
            </a:r>
            <a:r>
              <a:rPr lang="en-US" b="1" noProof="0" dirty="0">
                <a:latin typeface="TradeGothic LT" panose="02000503020000020004" pitchFamily="2" charset="0"/>
              </a:rPr>
              <a:t> Rec.</a:t>
            </a:r>
            <a:br>
              <a:rPr lang="en-US" dirty="0"/>
            </a:br>
            <a:endParaRPr lang="en-US" b="1" noProof="0" dirty="0">
              <a:latin typeface="TradeGothic LT" panose="0200050302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CAC05-74F7-4135-B7E8-388BE704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18</a:t>
            </a:fld>
            <a:endParaRPr lang="en-US"/>
          </a:p>
        </p:txBody>
      </p:sp>
      <p:pic>
        <p:nvPicPr>
          <p:cNvPr id="6" name="MTNN_s5_01-clipped_yuv420p">
            <a:hlinkClick r:id="" action="ppaction://media"/>
            <a:extLst>
              <a:ext uri="{FF2B5EF4-FFF2-40B4-BE49-F238E27FC236}">
                <a16:creationId xmlns:a16="http://schemas.microsoft.com/office/drawing/2014/main" id="{CAAA938C-47AB-4307-A5C6-A4F840B092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1429156"/>
            <a:ext cx="9145588" cy="5144276"/>
          </a:xfrm>
        </p:spPr>
      </p:pic>
    </p:spTree>
    <p:extLst>
      <p:ext uri="{BB962C8B-B14F-4D97-AF65-F5344CB8AC3E}">
        <p14:creationId xmlns:p14="http://schemas.microsoft.com/office/powerpoint/2010/main" val="193006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6D55-BA1E-44FA-B388-8D1B43AF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65A69-C401-4EA9-850F-06F2C65E9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noProof="0" dirty="0">
                <a:latin typeface="TradeGothic LT" panose="02000503020000020004" pitchFamily="2" charset="0"/>
              </a:rPr>
              <a:t>Sound Localization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noProof="0" dirty="0">
                <a:latin typeface="TradeGothic LT" panose="02000503020000020004" pitchFamily="2" charset="0"/>
              </a:rPr>
              <a:t>Speech/Non-speech Classification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noProof="0" dirty="0">
                <a:latin typeface="TradeGothic LT" panose="02000503020000020004" pitchFamily="2" charset="0"/>
              </a:rPr>
              <a:t>Speech Localization</a:t>
            </a:r>
          </a:p>
          <a:p>
            <a:endParaRPr lang="en-US" noProof="0" dirty="0">
              <a:latin typeface="TradeGothic LT" panose="02000503020000020004" pitchFamily="2" charset="0"/>
            </a:endParaRPr>
          </a:p>
          <a:p>
            <a:pPr marL="0" indent="0">
              <a:buNone/>
            </a:pPr>
            <a:r>
              <a:rPr lang="en-US" noProof="0" dirty="0">
                <a:latin typeface="TradeGothic LT" panose="02000503020000020004" pitchFamily="2" charset="0"/>
              </a:rPr>
              <a:t>Methods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noProof="0" dirty="0">
                <a:latin typeface="TradeGothic LT" panose="02000503020000020004" pitchFamily="2" charset="0"/>
              </a:rPr>
              <a:t>Baseline: Localization + MVDR + Classification 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noProof="0" dirty="0">
                <a:latin typeface="TradeGothic LT" panose="02000503020000020004" pitchFamily="2" charset="0"/>
              </a:rPr>
              <a:t>Proposed method</a:t>
            </a:r>
          </a:p>
          <a:p>
            <a:endParaRPr lang="en-US" noProof="0" dirty="0">
              <a:latin typeface="TradeGothic LT" panose="0200050302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4890-7A51-4678-BE41-66661980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97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0B5C-4514-488D-9755-3E1A52C79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radeGothic LT" panose="02000503020000020004" pitchFamily="2" charset="0"/>
              </a:rPr>
              <a:t>Research Background:</a:t>
            </a:r>
            <a:br>
              <a:rPr lang="en-US" b="1" dirty="0">
                <a:latin typeface="TradeGothic LT" panose="02000503020000020004" pitchFamily="2" charset="0"/>
              </a:rPr>
            </a:br>
            <a:r>
              <a:rPr lang="en-US" b="1" dirty="0" err="1">
                <a:latin typeface="TradeGothic LT" panose="02000503020000020004" pitchFamily="2" charset="0"/>
              </a:rPr>
              <a:t>MuMMER</a:t>
            </a:r>
            <a:r>
              <a:rPr lang="en-US" b="1" dirty="0">
                <a:latin typeface="TradeGothic LT" panose="02000503020000020004" pitchFamily="2" charset="0"/>
              </a:rPr>
              <a:t>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A67CA-FDEF-46D4-8A36-08EB8603D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radeGothic LT" panose="02000503020000020004" pitchFamily="2" charset="0"/>
              </a:rPr>
              <a:t>Goal: Robot in a shopping mall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CC134-58BD-449B-8BAA-B621DACC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E6312-957F-4ADD-812F-FA2613699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45" y="2699536"/>
            <a:ext cx="1905000" cy="285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D3FDE7-85D0-449F-894E-8321B4410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40" y="2699536"/>
            <a:ext cx="428625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83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0A96-8B7A-4DEF-9C1E-C2970362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Result: Sound Localization</a:t>
            </a:r>
            <a:br>
              <a:rPr lang="en-US" b="1" noProof="0" dirty="0">
                <a:latin typeface="TradeGothic LT" panose="02000503020000020004" pitchFamily="2" charset="0"/>
              </a:rPr>
            </a:br>
            <a:r>
              <a:rPr lang="en-US" b="1" noProof="0" dirty="0">
                <a:latin typeface="TradeGothic LT" panose="02000503020000020004" pitchFamily="2" charset="0"/>
              </a:rPr>
              <a:t>Human Recordings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BE775-BDC2-4591-B56C-43980160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1" y="1825625"/>
            <a:ext cx="6597350" cy="435133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6AE37-CDD8-4D77-8CB0-3C9D37B2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20</a:t>
            </a:fld>
            <a:endParaRPr lang="en-US"/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D62DB3E6-2E1C-4F9C-A94D-AA2F0EA106EA}"/>
              </a:ext>
            </a:extLst>
          </p:cNvPr>
          <p:cNvSpPr/>
          <p:nvPr/>
        </p:nvSpPr>
        <p:spPr>
          <a:xfrm>
            <a:off x="7013333" y="2841625"/>
            <a:ext cx="1931861" cy="892408"/>
          </a:xfrm>
          <a:prstGeom prst="borderCallout1">
            <a:avLst>
              <a:gd name="adj1" fmla="val 51097"/>
              <a:gd name="adj2" fmla="val -51"/>
              <a:gd name="adj3" fmla="val 18277"/>
              <a:gd name="adj4" fmla="val -43421"/>
            </a:avLst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150" dirty="0">
                <a:latin typeface="TradeGothic LT" panose="02000503020000020004" pitchFamily="2" charset="0"/>
              </a:rPr>
              <a:t>P</a:t>
            </a:r>
            <a:r>
              <a:rPr lang="en-US" dirty="0">
                <a:latin typeface="TradeGothic LT" panose="02000503020000020004" pitchFamily="2" charset="0"/>
              </a:rPr>
              <a:t>r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p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s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d</a:t>
            </a:r>
            <a:r>
              <a:rPr lang="en-150" dirty="0">
                <a:latin typeface="TradeGothic LT" panose="02000503020000020004" pitchFamily="2" charset="0"/>
              </a:rPr>
              <a:t> </a:t>
            </a:r>
            <a:r>
              <a:rPr lang="en-US" dirty="0">
                <a:latin typeface="TradeGothic LT" panose="02000503020000020004" pitchFamily="2" charset="0"/>
              </a:rPr>
              <a:t>M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t</a:t>
            </a:r>
            <a:r>
              <a:rPr lang="en-150" dirty="0">
                <a:latin typeface="TradeGothic LT" panose="02000503020000020004" pitchFamily="2" charset="0"/>
              </a:rPr>
              <a:t>h</a:t>
            </a:r>
            <a:r>
              <a:rPr lang="en-US" dirty="0">
                <a:latin typeface="TradeGothic LT" panose="02000503020000020004" pitchFamily="2" charset="0"/>
              </a:rPr>
              <a:t>o</a:t>
            </a:r>
            <a:r>
              <a:rPr lang="en-150" dirty="0">
                <a:latin typeface="TradeGothic LT" panose="02000503020000020004" pitchFamily="2" charset="0"/>
              </a:rPr>
              <a:t>d</a:t>
            </a:r>
            <a:br>
              <a:rPr lang="en-150" dirty="0">
                <a:latin typeface="TradeGothic LT" panose="02000503020000020004" pitchFamily="2" charset="0"/>
              </a:rPr>
            </a:br>
            <a:r>
              <a:rPr lang="en-150" dirty="0">
                <a:latin typeface="TradeGothic LT" panose="02000503020000020004" pitchFamily="2" charset="0"/>
              </a:rPr>
              <a:t>&gt;90% </a:t>
            </a:r>
            <a:r>
              <a:rPr lang="en-US" dirty="0">
                <a:latin typeface="TradeGothic LT" panose="02000503020000020004" pitchFamily="2" charset="0"/>
              </a:rPr>
              <a:t>p</a:t>
            </a:r>
            <a:r>
              <a:rPr lang="en-150" dirty="0">
                <a:latin typeface="TradeGothic LT" panose="02000503020000020004" pitchFamily="2" charset="0"/>
              </a:rPr>
              <a:t>r</a:t>
            </a:r>
            <a:r>
              <a:rPr lang="en-US" dirty="0">
                <a:latin typeface="TradeGothic LT" panose="02000503020000020004" pitchFamily="2" charset="0"/>
              </a:rPr>
              <a:t>e</a:t>
            </a:r>
            <a:r>
              <a:rPr lang="en-150" dirty="0">
                <a:latin typeface="TradeGothic LT" panose="02000503020000020004" pitchFamily="2" charset="0"/>
              </a:rPr>
              <a:t>c</a:t>
            </a:r>
            <a:r>
              <a:rPr lang="en-US" dirty="0" err="1">
                <a:latin typeface="TradeGothic LT" panose="02000503020000020004" pitchFamily="2" charset="0"/>
              </a:rPr>
              <a:t>i</a:t>
            </a:r>
            <a:r>
              <a:rPr lang="en-150" dirty="0">
                <a:latin typeface="TradeGothic LT" panose="02000503020000020004" pitchFamily="2" charset="0"/>
              </a:rPr>
              <a:t>s</a:t>
            </a:r>
            <a:r>
              <a:rPr lang="en-US" dirty="0" err="1">
                <a:latin typeface="TradeGothic LT" panose="02000503020000020004" pitchFamily="2" charset="0"/>
              </a:rPr>
              <a:t>i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n</a:t>
            </a:r>
            <a:br>
              <a:rPr lang="en-150" dirty="0">
                <a:latin typeface="TradeGothic LT" panose="02000503020000020004" pitchFamily="2" charset="0"/>
              </a:rPr>
            </a:br>
            <a:r>
              <a:rPr lang="en-150" dirty="0">
                <a:latin typeface="TradeGothic LT" panose="02000503020000020004" pitchFamily="2" charset="0"/>
              </a:rPr>
              <a:t>&gt;80% </a:t>
            </a:r>
            <a:r>
              <a:rPr lang="en-US" dirty="0">
                <a:latin typeface="TradeGothic LT" panose="02000503020000020004" pitchFamily="2" charset="0"/>
              </a:rPr>
              <a:t>r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c</a:t>
            </a:r>
            <a:r>
              <a:rPr lang="en-150" dirty="0">
                <a:latin typeface="TradeGothic LT" panose="02000503020000020004" pitchFamily="2" charset="0"/>
              </a:rPr>
              <a:t>a</a:t>
            </a:r>
            <a:r>
              <a:rPr lang="en-US" dirty="0">
                <a:latin typeface="TradeGothic LT" panose="02000503020000020004" pitchFamily="2" charset="0"/>
              </a:rPr>
              <a:t>l</a:t>
            </a:r>
            <a:r>
              <a:rPr lang="en-150" dirty="0">
                <a:latin typeface="TradeGothic LT" panose="02000503020000020004" pitchFamily="2" charset="0"/>
              </a:rPr>
              <a:t>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32428A-3EF1-4292-9A15-5ACE3898FCC4}"/>
              </a:ext>
            </a:extLst>
          </p:cNvPr>
          <p:cNvSpPr txBox="1"/>
          <p:nvPr/>
        </p:nvSpPr>
        <p:spPr>
          <a:xfrm>
            <a:off x="1732548" y="6276756"/>
            <a:ext cx="594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/>
              <a:t>(Similar conclusion can be drawn for loudspeaker recordings)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13695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AC1AF-7578-4642-8BFE-4590929F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Result: </a:t>
            </a:r>
            <a:br>
              <a:rPr lang="en-US" b="1" noProof="0" dirty="0">
                <a:latin typeface="TradeGothic LT" panose="02000503020000020004" pitchFamily="2" charset="0"/>
              </a:rPr>
            </a:br>
            <a:r>
              <a:rPr lang="en-US" b="1" noProof="0" dirty="0">
                <a:latin typeface="TradeGothic LT" panose="02000503020000020004" pitchFamily="2" charset="0"/>
              </a:rPr>
              <a:t>Speech/Non-speech Classification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48A10FD-1373-4F62-9FC6-11F214441F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428913"/>
              </p:ext>
            </p:extLst>
          </p:nvPr>
        </p:nvGraphicFramePr>
        <p:xfrm>
          <a:off x="1626098" y="3092783"/>
          <a:ext cx="5872554" cy="11125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318521">
                  <a:extLst>
                    <a:ext uri="{9D8B030D-6E8A-4147-A177-3AD203B41FA5}">
                      <a16:colId xmlns:a16="http://schemas.microsoft.com/office/drawing/2014/main" val="1951441649"/>
                    </a:ext>
                  </a:extLst>
                </a:gridCol>
                <a:gridCol w="1775569">
                  <a:extLst>
                    <a:ext uri="{9D8B030D-6E8A-4147-A177-3AD203B41FA5}">
                      <a16:colId xmlns:a16="http://schemas.microsoft.com/office/drawing/2014/main" val="2544039253"/>
                    </a:ext>
                  </a:extLst>
                </a:gridCol>
                <a:gridCol w="1778464">
                  <a:extLst>
                    <a:ext uri="{9D8B030D-6E8A-4147-A177-3AD203B41FA5}">
                      <a16:colId xmlns:a16="http://schemas.microsoft.com/office/drawing/2014/main" val="3548196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150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150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r>
                        <a:rPr lang="en-150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150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Loudspeaker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Human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173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ysClr val="windowText" lastClr="000000"/>
                          </a:solidFill>
                        </a:rPr>
                        <a:t>Baseline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0.80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0.68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168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150" b="1">
                          <a:solidFill>
                            <a:sysClr val="windowText" lastClr="000000"/>
                          </a:solidFill>
                        </a:rPr>
                        <a:t>P</a:t>
                      </a:r>
                      <a:r>
                        <a:rPr lang="en-US" b="1">
                          <a:solidFill>
                            <a:sysClr val="windowText" lastClr="000000"/>
                          </a:solidFill>
                        </a:rPr>
                        <a:t>r</a:t>
                      </a:r>
                      <a:r>
                        <a:rPr lang="en-150" b="1">
                          <a:solidFill>
                            <a:sysClr val="windowText" lastClr="000000"/>
                          </a:solidFill>
                        </a:rPr>
                        <a:t>oposed Method</a:t>
                      </a:r>
                      <a:endParaRPr lang="LID4096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150" b="1" dirty="0">
                          <a:solidFill>
                            <a:sysClr val="windowText" lastClr="000000"/>
                          </a:solidFill>
                        </a:rPr>
                        <a:t>0.95</a:t>
                      </a:r>
                      <a:endParaRPr lang="LID4096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97179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B40DA-64DD-4C38-979E-554EC47F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CCFCD-D32B-4A2B-9848-40E733A8D5FF}"/>
              </a:ext>
            </a:extLst>
          </p:cNvPr>
          <p:cNvSpPr txBox="1"/>
          <p:nvPr/>
        </p:nvSpPr>
        <p:spPr>
          <a:xfrm>
            <a:off x="3955983" y="2682172"/>
            <a:ext cx="537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latin typeface="TradeGothic LT" panose="02000503020000020004" pitchFamily="2" charset="0"/>
              </a:rPr>
              <a:t>(Assuming </a:t>
            </a:r>
            <a:r>
              <a:rPr lang="en-US" dirty="0">
                <a:latin typeface="TradeGothic LT" panose="02000503020000020004" pitchFamily="2" charset="0"/>
              </a:rPr>
              <a:t>s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u</a:t>
            </a:r>
            <a:r>
              <a:rPr lang="en-150" dirty="0">
                <a:latin typeface="TradeGothic LT" panose="02000503020000020004" pitchFamily="2" charset="0"/>
              </a:rPr>
              <a:t>n</a:t>
            </a:r>
            <a:r>
              <a:rPr lang="en-US" dirty="0">
                <a:latin typeface="TradeGothic LT" panose="02000503020000020004" pitchFamily="2" charset="0"/>
              </a:rPr>
              <a:t>d</a:t>
            </a:r>
            <a:r>
              <a:rPr lang="en-150" dirty="0">
                <a:latin typeface="TradeGothic LT" panose="02000503020000020004" pitchFamily="2" charset="0"/>
              </a:rPr>
              <a:t> direction is known)</a:t>
            </a:r>
            <a:endParaRPr lang="LID4096" dirty="0">
              <a:latin typeface="TradeGothic LT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31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0A96-8B7A-4DEF-9C1E-C2970362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Result: Speech Localization</a:t>
            </a:r>
            <a:br>
              <a:rPr lang="en-US" b="1" noProof="0" dirty="0">
                <a:latin typeface="TradeGothic LT" panose="02000503020000020004" pitchFamily="2" charset="0"/>
              </a:rPr>
            </a:br>
            <a:r>
              <a:rPr lang="en-US" b="1" noProof="0" dirty="0">
                <a:latin typeface="TradeGothic LT" panose="02000503020000020004" pitchFamily="2" charset="0"/>
              </a:rPr>
              <a:t>Human Recordings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BE775-BDC2-4591-B56C-43980160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2" y="1825625"/>
            <a:ext cx="6597348" cy="435133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8BBA86-CCC9-435B-B262-9531969A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22</a:t>
            </a:fld>
            <a:endParaRPr lang="en-US"/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81D944C2-FCA7-4075-AE66-DDAA451E0C20}"/>
              </a:ext>
            </a:extLst>
          </p:cNvPr>
          <p:cNvSpPr/>
          <p:nvPr/>
        </p:nvSpPr>
        <p:spPr>
          <a:xfrm>
            <a:off x="7006076" y="2982796"/>
            <a:ext cx="1931861" cy="892408"/>
          </a:xfrm>
          <a:prstGeom prst="borderCallout1">
            <a:avLst>
              <a:gd name="adj1" fmla="val 51097"/>
              <a:gd name="adj2" fmla="val -51"/>
              <a:gd name="adj3" fmla="val 52536"/>
              <a:gd name="adj4" fmla="val -78115"/>
            </a:avLst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150" dirty="0">
                <a:latin typeface="TradeGothic LT" panose="02000503020000020004" pitchFamily="2" charset="0"/>
              </a:rPr>
              <a:t>P</a:t>
            </a:r>
            <a:r>
              <a:rPr lang="en-US" dirty="0">
                <a:latin typeface="TradeGothic LT" panose="02000503020000020004" pitchFamily="2" charset="0"/>
              </a:rPr>
              <a:t>r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p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s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d</a:t>
            </a:r>
            <a:r>
              <a:rPr lang="en-150" dirty="0">
                <a:latin typeface="TradeGothic LT" panose="02000503020000020004" pitchFamily="2" charset="0"/>
              </a:rPr>
              <a:t> </a:t>
            </a:r>
            <a:r>
              <a:rPr lang="en-US" dirty="0">
                <a:latin typeface="TradeGothic LT" panose="02000503020000020004" pitchFamily="2" charset="0"/>
              </a:rPr>
              <a:t>M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t</a:t>
            </a:r>
            <a:r>
              <a:rPr lang="en-150" dirty="0">
                <a:latin typeface="TradeGothic LT" panose="02000503020000020004" pitchFamily="2" charset="0"/>
              </a:rPr>
              <a:t>h</a:t>
            </a:r>
            <a:r>
              <a:rPr lang="en-US" dirty="0">
                <a:latin typeface="TradeGothic LT" panose="02000503020000020004" pitchFamily="2" charset="0"/>
              </a:rPr>
              <a:t>o</a:t>
            </a:r>
            <a:r>
              <a:rPr lang="en-150" dirty="0">
                <a:latin typeface="TradeGothic LT" panose="02000503020000020004" pitchFamily="2" charset="0"/>
              </a:rPr>
              <a:t>d</a:t>
            </a:r>
            <a:br>
              <a:rPr lang="en-150" dirty="0">
                <a:latin typeface="TradeGothic LT" panose="02000503020000020004" pitchFamily="2" charset="0"/>
              </a:rPr>
            </a:br>
            <a:r>
              <a:rPr lang="en-US" dirty="0">
                <a:latin typeface="TradeGothic LT" panose="02000503020000020004" pitchFamily="2" charset="0"/>
              </a:rPr>
              <a:t>&gt;80</a:t>
            </a:r>
            <a:r>
              <a:rPr lang="en-150" dirty="0">
                <a:latin typeface="TradeGothic LT" panose="02000503020000020004" pitchFamily="2" charset="0"/>
              </a:rPr>
              <a:t>% </a:t>
            </a:r>
            <a:r>
              <a:rPr lang="en-US" dirty="0">
                <a:latin typeface="TradeGothic LT" panose="02000503020000020004" pitchFamily="2" charset="0"/>
              </a:rPr>
              <a:t>p</a:t>
            </a:r>
            <a:r>
              <a:rPr lang="en-150" dirty="0">
                <a:latin typeface="TradeGothic LT" panose="02000503020000020004" pitchFamily="2" charset="0"/>
              </a:rPr>
              <a:t>r</a:t>
            </a:r>
            <a:r>
              <a:rPr lang="en-US" dirty="0">
                <a:latin typeface="TradeGothic LT" panose="02000503020000020004" pitchFamily="2" charset="0"/>
              </a:rPr>
              <a:t>e</a:t>
            </a:r>
            <a:r>
              <a:rPr lang="en-150" dirty="0">
                <a:latin typeface="TradeGothic LT" panose="02000503020000020004" pitchFamily="2" charset="0"/>
              </a:rPr>
              <a:t>c</a:t>
            </a:r>
            <a:r>
              <a:rPr lang="en-US" dirty="0" err="1">
                <a:latin typeface="TradeGothic LT" panose="02000503020000020004" pitchFamily="2" charset="0"/>
              </a:rPr>
              <a:t>i</a:t>
            </a:r>
            <a:r>
              <a:rPr lang="en-150" dirty="0">
                <a:latin typeface="TradeGothic LT" panose="02000503020000020004" pitchFamily="2" charset="0"/>
              </a:rPr>
              <a:t>s</a:t>
            </a:r>
            <a:r>
              <a:rPr lang="en-US" dirty="0" err="1">
                <a:latin typeface="TradeGothic LT" panose="02000503020000020004" pitchFamily="2" charset="0"/>
              </a:rPr>
              <a:t>i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n</a:t>
            </a:r>
            <a:br>
              <a:rPr lang="en-150" dirty="0">
                <a:latin typeface="TradeGothic LT" panose="02000503020000020004" pitchFamily="2" charset="0"/>
              </a:rPr>
            </a:br>
            <a:r>
              <a:rPr lang="en-US" dirty="0">
                <a:latin typeface="TradeGothic LT" panose="02000503020000020004" pitchFamily="2" charset="0"/>
              </a:rPr>
              <a:t>&gt;70</a:t>
            </a:r>
            <a:r>
              <a:rPr lang="en-150" dirty="0">
                <a:latin typeface="TradeGothic LT" panose="02000503020000020004" pitchFamily="2" charset="0"/>
              </a:rPr>
              <a:t>% </a:t>
            </a:r>
            <a:r>
              <a:rPr lang="en-US" dirty="0">
                <a:latin typeface="TradeGothic LT" panose="02000503020000020004" pitchFamily="2" charset="0"/>
              </a:rPr>
              <a:t>r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c</a:t>
            </a:r>
            <a:r>
              <a:rPr lang="en-150" dirty="0">
                <a:latin typeface="TradeGothic LT" panose="02000503020000020004" pitchFamily="2" charset="0"/>
              </a:rPr>
              <a:t>a</a:t>
            </a:r>
            <a:r>
              <a:rPr lang="en-US" dirty="0">
                <a:latin typeface="TradeGothic LT" panose="02000503020000020004" pitchFamily="2" charset="0"/>
              </a:rPr>
              <a:t>l</a:t>
            </a:r>
            <a:r>
              <a:rPr lang="en-150" dirty="0">
                <a:latin typeface="TradeGothic LT" panose="02000503020000020004" pitchFamily="2" charset="0"/>
              </a:rPr>
              <a:t>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9E1ED-BE74-434D-8237-8CEB56D9C6E1}"/>
              </a:ext>
            </a:extLst>
          </p:cNvPr>
          <p:cNvSpPr txBox="1"/>
          <p:nvPr/>
        </p:nvSpPr>
        <p:spPr>
          <a:xfrm>
            <a:off x="1732548" y="6276756"/>
            <a:ext cx="594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/>
              <a:t>(Similar conclusion can be drawn for loudspeaker recordings)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90570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0A96-8B7A-4DEF-9C1E-C2970362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Result: Speech Localization</a:t>
            </a:r>
            <a:br>
              <a:rPr lang="en-US" b="1" noProof="0" dirty="0">
                <a:latin typeface="TradeGothic LT" panose="02000503020000020004" pitchFamily="2" charset="0"/>
              </a:rPr>
            </a:br>
            <a:r>
              <a:rPr lang="en-US" b="1" noProof="0" dirty="0">
                <a:latin typeface="TradeGothic LT" panose="02000503020000020004" pitchFamily="2" charset="0"/>
              </a:rPr>
              <a:t>Human Recordings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BE775-BDC2-4591-B56C-43980160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2" y="1825625"/>
            <a:ext cx="6597348" cy="435133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8BBA86-CCC9-435B-B262-9531969A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23</a:t>
            </a:fld>
            <a:endParaRPr lang="en-US"/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81D944C2-FCA7-4075-AE66-DDAA451E0C20}"/>
              </a:ext>
            </a:extLst>
          </p:cNvPr>
          <p:cNvSpPr/>
          <p:nvPr/>
        </p:nvSpPr>
        <p:spPr>
          <a:xfrm>
            <a:off x="7006076" y="2982796"/>
            <a:ext cx="1931861" cy="892408"/>
          </a:xfrm>
          <a:prstGeom prst="borderCallout1">
            <a:avLst>
              <a:gd name="adj1" fmla="val 51097"/>
              <a:gd name="adj2" fmla="val -51"/>
              <a:gd name="adj3" fmla="val 54693"/>
              <a:gd name="adj4" fmla="val -102030"/>
            </a:avLst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adeGothic LT" panose="02000503020000020004" pitchFamily="2" charset="0"/>
              </a:rPr>
              <a:t>W</a:t>
            </a:r>
            <a:r>
              <a:rPr lang="en-150" dirty="0" err="1">
                <a:latin typeface="TradeGothic LT" panose="02000503020000020004" pitchFamily="2" charset="0"/>
              </a:rPr>
              <a:t>i</a:t>
            </a:r>
            <a:r>
              <a:rPr lang="en-US" dirty="0">
                <a:latin typeface="TradeGothic LT" panose="02000503020000020004" pitchFamily="2" charset="0"/>
              </a:rPr>
              <a:t>t</a:t>
            </a:r>
            <a:r>
              <a:rPr lang="en-150" dirty="0">
                <a:latin typeface="TradeGothic LT" panose="02000503020000020004" pitchFamily="2" charset="0"/>
              </a:rPr>
              <a:t>h</a:t>
            </a:r>
            <a:r>
              <a:rPr lang="en-US" dirty="0">
                <a:latin typeface="TradeGothic LT" panose="02000503020000020004" pitchFamily="2" charset="0"/>
              </a:rPr>
              <a:t>o</a:t>
            </a:r>
            <a:r>
              <a:rPr lang="en-150" dirty="0">
                <a:latin typeface="TradeGothic LT" panose="02000503020000020004" pitchFamily="2" charset="0"/>
              </a:rPr>
              <a:t>u</a:t>
            </a:r>
            <a:r>
              <a:rPr lang="en-US" dirty="0">
                <a:latin typeface="TradeGothic LT" panose="02000503020000020004" pitchFamily="2" charset="0"/>
              </a:rPr>
              <a:t>t</a:t>
            </a:r>
            <a:r>
              <a:rPr lang="en-150" dirty="0">
                <a:latin typeface="TradeGothic LT" panose="02000503020000020004" pitchFamily="2" charset="0"/>
              </a:rPr>
              <a:t> 2-</a:t>
            </a:r>
            <a:r>
              <a:rPr lang="en-US" dirty="0">
                <a:latin typeface="TradeGothic LT" panose="02000503020000020004" pitchFamily="2" charset="0"/>
              </a:rPr>
              <a:t>s</a:t>
            </a:r>
            <a:r>
              <a:rPr lang="en-150" dirty="0">
                <a:latin typeface="TradeGothic LT" panose="02000503020000020004" pitchFamily="2" charset="0"/>
              </a:rPr>
              <a:t>t</a:t>
            </a:r>
            <a:r>
              <a:rPr lang="en-US" dirty="0">
                <a:latin typeface="TradeGothic LT" panose="02000503020000020004" pitchFamily="2" charset="0"/>
              </a:rPr>
              <a:t>a</a:t>
            </a:r>
            <a:r>
              <a:rPr lang="en-150" dirty="0">
                <a:latin typeface="TradeGothic LT" panose="02000503020000020004" pitchFamily="2" charset="0"/>
              </a:rPr>
              <a:t>g</a:t>
            </a:r>
            <a:r>
              <a:rPr lang="en-US" dirty="0">
                <a:latin typeface="TradeGothic LT" panose="02000503020000020004" pitchFamily="2" charset="0"/>
              </a:rPr>
              <a:t>e</a:t>
            </a:r>
            <a:r>
              <a:rPr lang="en-150" dirty="0">
                <a:latin typeface="TradeGothic LT" panose="02000503020000020004" pitchFamily="2" charset="0"/>
              </a:rPr>
              <a:t> </a:t>
            </a:r>
            <a:r>
              <a:rPr lang="en-US" dirty="0">
                <a:latin typeface="TradeGothic LT" panose="02000503020000020004" pitchFamily="2" charset="0"/>
              </a:rPr>
              <a:t>T</a:t>
            </a:r>
            <a:r>
              <a:rPr lang="en-150" dirty="0">
                <a:latin typeface="TradeGothic LT" panose="02000503020000020004" pitchFamily="2" charset="0"/>
              </a:rPr>
              <a:t>r</a:t>
            </a:r>
            <a:r>
              <a:rPr lang="en-US" dirty="0">
                <a:latin typeface="TradeGothic LT" panose="02000503020000020004" pitchFamily="2" charset="0"/>
              </a:rPr>
              <a:t>a</a:t>
            </a:r>
            <a:r>
              <a:rPr lang="en-150" dirty="0" err="1">
                <a:latin typeface="TradeGothic LT" panose="02000503020000020004" pitchFamily="2" charset="0"/>
              </a:rPr>
              <a:t>i</a:t>
            </a:r>
            <a:r>
              <a:rPr lang="en-US" dirty="0">
                <a:latin typeface="TradeGothic LT" panose="02000503020000020004" pitchFamily="2" charset="0"/>
              </a:rPr>
              <a:t>n</a:t>
            </a:r>
            <a:r>
              <a:rPr lang="en-150" dirty="0" err="1">
                <a:latin typeface="TradeGothic LT" panose="02000503020000020004" pitchFamily="2" charset="0"/>
              </a:rPr>
              <a:t>i</a:t>
            </a:r>
            <a:r>
              <a:rPr lang="en-US" dirty="0">
                <a:latin typeface="TradeGothic LT" panose="02000503020000020004" pitchFamily="2" charset="0"/>
              </a:rPr>
              <a:t>n</a:t>
            </a:r>
            <a:r>
              <a:rPr lang="en-150" dirty="0">
                <a:latin typeface="TradeGothic LT" panose="02000503020000020004" pitchFamily="2" charset="0"/>
              </a:rPr>
              <a:t>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9E1ED-BE74-434D-8237-8CEB56D9C6E1}"/>
              </a:ext>
            </a:extLst>
          </p:cNvPr>
          <p:cNvSpPr txBox="1"/>
          <p:nvPr/>
        </p:nvSpPr>
        <p:spPr>
          <a:xfrm>
            <a:off x="1732548" y="6276756"/>
            <a:ext cx="594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/>
              <a:t>(Similar conclusion can be drawn for loudspeaker recordings)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19766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0A96-8B7A-4DEF-9C1E-C2970362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Result: Speech Localization</a:t>
            </a:r>
            <a:br>
              <a:rPr lang="en-US" b="1" noProof="0" dirty="0">
                <a:latin typeface="TradeGothic LT" panose="02000503020000020004" pitchFamily="2" charset="0"/>
              </a:rPr>
            </a:br>
            <a:r>
              <a:rPr lang="en-US" b="1" noProof="0" dirty="0">
                <a:latin typeface="TradeGothic LT" panose="02000503020000020004" pitchFamily="2" charset="0"/>
              </a:rPr>
              <a:t>Human Recordings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BE775-BDC2-4591-B56C-43980160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2" y="1825625"/>
            <a:ext cx="6597347" cy="435133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8BBA86-CCC9-435B-B262-9531969A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24</a:t>
            </a:fld>
            <a:endParaRPr lang="en-US"/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81D944C2-FCA7-4075-AE66-DDAA451E0C20}"/>
              </a:ext>
            </a:extLst>
          </p:cNvPr>
          <p:cNvSpPr/>
          <p:nvPr/>
        </p:nvSpPr>
        <p:spPr>
          <a:xfrm>
            <a:off x="7006076" y="2982796"/>
            <a:ext cx="1931861" cy="1646956"/>
          </a:xfrm>
          <a:prstGeom prst="borderCallout1">
            <a:avLst>
              <a:gd name="adj1" fmla="val 51097"/>
              <a:gd name="adj2" fmla="val -51"/>
              <a:gd name="adj3" fmla="val 51367"/>
              <a:gd name="adj4" fmla="val -35764"/>
            </a:avLst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150" dirty="0">
                <a:latin typeface="TradeGothic LT" panose="02000503020000020004" pitchFamily="2" charset="0"/>
              </a:rPr>
              <a:t>Extension:</a:t>
            </a:r>
          </a:p>
          <a:p>
            <a:pPr algn="ctr"/>
            <a:r>
              <a:rPr lang="en-150" dirty="0">
                <a:latin typeface="TradeGothic LT" panose="02000503020000020004" pitchFamily="2" charset="0"/>
              </a:rPr>
              <a:t>Add Temporal Context to I</a:t>
            </a:r>
            <a:r>
              <a:rPr lang="en-US" dirty="0">
                <a:latin typeface="TradeGothic LT" panose="02000503020000020004" pitchFamily="2" charset="0"/>
              </a:rPr>
              <a:t>n</a:t>
            </a:r>
            <a:r>
              <a:rPr lang="en-150" dirty="0">
                <a:latin typeface="TradeGothic LT" panose="02000503020000020004" pitchFamily="2" charset="0"/>
              </a:rPr>
              <a:t>p</a:t>
            </a:r>
            <a:r>
              <a:rPr lang="en-US" dirty="0">
                <a:latin typeface="TradeGothic LT" panose="02000503020000020004" pitchFamily="2" charset="0"/>
              </a:rPr>
              <a:t>u</a:t>
            </a:r>
            <a:r>
              <a:rPr lang="en-150" dirty="0">
                <a:latin typeface="TradeGothic LT" panose="02000503020000020004" pitchFamily="2" charset="0"/>
              </a:rPr>
              <a:t>t</a:t>
            </a:r>
          </a:p>
          <a:p>
            <a:pPr algn="ctr"/>
            <a:r>
              <a:rPr lang="en-150" dirty="0">
                <a:latin typeface="TradeGothic LT" panose="02000503020000020004" pitchFamily="2" charset="0"/>
              </a:rPr>
              <a:t>(600</a:t>
            </a:r>
            <a:r>
              <a:rPr lang="en-US" dirty="0">
                <a:latin typeface="TradeGothic LT" panose="02000503020000020004" pitchFamily="2" charset="0"/>
              </a:rPr>
              <a:t>m</a:t>
            </a:r>
            <a:r>
              <a:rPr lang="en-150" dirty="0">
                <a:latin typeface="TradeGothic LT" panose="02000503020000020004" pitchFamily="2" charset="0"/>
              </a:rPr>
              <a:t>s </a:t>
            </a:r>
            <a:r>
              <a:rPr lang="en-US" dirty="0" err="1">
                <a:latin typeface="TradeGothic LT" panose="02000503020000020004" pitchFamily="2" charset="0"/>
              </a:rPr>
              <a:t>i</a:t>
            </a:r>
            <a:r>
              <a:rPr lang="en-150" dirty="0">
                <a:latin typeface="TradeGothic LT" panose="02000503020000020004" pitchFamily="2" charset="0"/>
              </a:rPr>
              <a:t>n</a:t>
            </a:r>
            <a:r>
              <a:rPr lang="en-US" dirty="0">
                <a:latin typeface="TradeGothic LT" panose="02000503020000020004" pitchFamily="2" charset="0"/>
              </a:rPr>
              <a:t>s</a:t>
            </a:r>
            <a:r>
              <a:rPr lang="en-150" dirty="0" err="1">
                <a:latin typeface="TradeGothic LT" panose="02000503020000020004" pitchFamily="2" charset="0"/>
              </a:rPr>
              <a:t>tead</a:t>
            </a:r>
            <a:r>
              <a:rPr lang="en-150" dirty="0">
                <a:latin typeface="TradeGothic LT" panose="02000503020000020004" pitchFamily="2" charset="0"/>
              </a:rPr>
              <a:t> of 170ms)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9E1ED-BE74-434D-8237-8CEB56D9C6E1}"/>
              </a:ext>
            </a:extLst>
          </p:cNvPr>
          <p:cNvSpPr txBox="1"/>
          <p:nvPr/>
        </p:nvSpPr>
        <p:spPr>
          <a:xfrm>
            <a:off x="1732548" y="6276756"/>
            <a:ext cx="594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/>
              <a:t>(Similar conclusion can be drawn for loudspeaker recordings)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684264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8F0A7-FE00-4C8C-8C66-AD3F7091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AE8AB-8695-454B-9E9C-09D1189F6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noProof="0" dirty="0">
                <a:latin typeface="TradeGothic LT" panose="02000503020000020004" pitchFamily="2" charset="0"/>
              </a:rPr>
              <a:t>We proposed deep learning-based methods for jointly solving sound localization and classification:</a:t>
            </a:r>
          </a:p>
          <a:p>
            <a:pPr marL="0" indent="0">
              <a:buNone/>
            </a:pPr>
            <a:endParaRPr lang="en-US" sz="2400" noProof="0" dirty="0">
              <a:latin typeface="TradeGothic LT" panose="02000503020000020004" pitchFamily="2" charset="0"/>
            </a:endParaRP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sz="2400" dirty="0"/>
              <a:t>Implemented for a real robot.</a:t>
            </a:r>
            <a:endParaRPr lang="en-US" sz="2400" noProof="0" dirty="0">
              <a:latin typeface="TradeGothic LT" panose="02000503020000020004" pitchFamily="2" charset="0"/>
            </a:endParaRP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sz="2400" noProof="0" dirty="0">
                <a:latin typeface="TradeGothic LT" panose="02000503020000020004" pitchFamily="2" charset="0"/>
              </a:rPr>
              <a:t>Significant better performance compared to baseline in speech/non-speech classification and speech localization.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sz="2400" noProof="0" dirty="0">
                <a:latin typeface="TradeGothic LT" panose="02000503020000020004" pitchFamily="2" charset="0"/>
              </a:rPr>
              <a:t>Two-stage training allows better model to be trained.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sz="2400" noProof="0" dirty="0">
                <a:latin typeface="TradeGothic LT" panose="02000503020000020004" pitchFamily="2" charset="0"/>
              </a:rPr>
              <a:t>Further improvement by adding temporal context.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AF195-C3DF-4CCE-99B6-A65BC53A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91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8533-4643-4C10-BD5A-BAEEEB6B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radeGothic LT" panose="02000503020000020004" pitchFamily="2" charset="0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BE0C1-622F-417B-8810-46535D32F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1A12E-B2C9-4BFA-B30D-8E0641DB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28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0A96-8B7A-4DEF-9C1E-C2970362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Result: Sound Localization</a:t>
            </a:r>
            <a:br>
              <a:rPr lang="en-US" b="1" noProof="0" dirty="0">
                <a:latin typeface="TradeGothic LT" panose="02000503020000020004" pitchFamily="2" charset="0"/>
              </a:rPr>
            </a:br>
            <a:r>
              <a:rPr lang="en-US" b="1" noProof="0" dirty="0">
                <a:latin typeface="TradeGothic LT" panose="02000503020000020004" pitchFamily="2" charset="0"/>
              </a:rPr>
              <a:t>Loudspeaker Recordings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BE775-BDC2-4591-B56C-43980160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3" y="1825625"/>
            <a:ext cx="6597351" cy="4351337"/>
          </a:xfr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3DF04CA0-C7A4-4680-9DA7-09ED1A36959B}"/>
              </a:ext>
            </a:extLst>
          </p:cNvPr>
          <p:cNvSpPr/>
          <p:nvPr/>
        </p:nvSpPr>
        <p:spPr>
          <a:xfrm>
            <a:off x="7013333" y="2841625"/>
            <a:ext cx="1931861" cy="892408"/>
          </a:xfrm>
          <a:prstGeom prst="borderCallout1">
            <a:avLst>
              <a:gd name="adj1" fmla="val 51097"/>
              <a:gd name="adj2" fmla="val -51"/>
              <a:gd name="adj3" fmla="val 34824"/>
              <a:gd name="adj4" fmla="val -61152"/>
            </a:avLst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150" dirty="0">
                <a:latin typeface="TradeGothic LT" panose="02000503020000020004" pitchFamily="2" charset="0"/>
              </a:rPr>
              <a:t>P</a:t>
            </a:r>
            <a:r>
              <a:rPr lang="en-US" dirty="0">
                <a:latin typeface="TradeGothic LT" panose="02000503020000020004" pitchFamily="2" charset="0"/>
              </a:rPr>
              <a:t>r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p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s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d</a:t>
            </a:r>
            <a:r>
              <a:rPr lang="en-150" dirty="0">
                <a:latin typeface="TradeGothic LT" panose="02000503020000020004" pitchFamily="2" charset="0"/>
              </a:rPr>
              <a:t> </a:t>
            </a:r>
            <a:r>
              <a:rPr lang="en-US" dirty="0">
                <a:latin typeface="TradeGothic LT" panose="02000503020000020004" pitchFamily="2" charset="0"/>
              </a:rPr>
              <a:t>M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t</a:t>
            </a:r>
            <a:r>
              <a:rPr lang="en-150" dirty="0">
                <a:latin typeface="TradeGothic LT" panose="02000503020000020004" pitchFamily="2" charset="0"/>
              </a:rPr>
              <a:t>h</a:t>
            </a:r>
            <a:r>
              <a:rPr lang="en-US" dirty="0">
                <a:latin typeface="TradeGothic LT" panose="02000503020000020004" pitchFamily="2" charset="0"/>
              </a:rPr>
              <a:t>o</a:t>
            </a:r>
            <a:r>
              <a:rPr lang="en-150" dirty="0">
                <a:latin typeface="TradeGothic LT" panose="02000503020000020004" pitchFamily="2" charset="0"/>
              </a:rPr>
              <a:t>d</a:t>
            </a:r>
            <a:br>
              <a:rPr lang="en-150" dirty="0">
                <a:latin typeface="TradeGothic LT" panose="02000503020000020004" pitchFamily="2" charset="0"/>
              </a:rPr>
            </a:br>
            <a:r>
              <a:rPr lang="en-150" dirty="0">
                <a:latin typeface="TradeGothic LT" panose="02000503020000020004" pitchFamily="2" charset="0"/>
              </a:rPr>
              <a:t>&gt;90% </a:t>
            </a:r>
            <a:r>
              <a:rPr lang="en-US" dirty="0">
                <a:latin typeface="TradeGothic LT" panose="02000503020000020004" pitchFamily="2" charset="0"/>
              </a:rPr>
              <a:t>p</a:t>
            </a:r>
            <a:r>
              <a:rPr lang="en-150" dirty="0">
                <a:latin typeface="TradeGothic LT" panose="02000503020000020004" pitchFamily="2" charset="0"/>
              </a:rPr>
              <a:t>r</a:t>
            </a:r>
            <a:r>
              <a:rPr lang="en-US" dirty="0">
                <a:latin typeface="TradeGothic LT" panose="02000503020000020004" pitchFamily="2" charset="0"/>
              </a:rPr>
              <a:t>e</a:t>
            </a:r>
            <a:r>
              <a:rPr lang="en-150" dirty="0">
                <a:latin typeface="TradeGothic LT" panose="02000503020000020004" pitchFamily="2" charset="0"/>
              </a:rPr>
              <a:t>c</a:t>
            </a:r>
            <a:r>
              <a:rPr lang="en-US" dirty="0" err="1">
                <a:latin typeface="TradeGothic LT" panose="02000503020000020004" pitchFamily="2" charset="0"/>
              </a:rPr>
              <a:t>i</a:t>
            </a:r>
            <a:r>
              <a:rPr lang="en-150" dirty="0">
                <a:latin typeface="TradeGothic LT" panose="02000503020000020004" pitchFamily="2" charset="0"/>
              </a:rPr>
              <a:t>s</a:t>
            </a:r>
            <a:r>
              <a:rPr lang="en-US" dirty="0" err="1">
                <a:latin typeface="TradeGothic LT" panose="02000503020000020004" pitchFamily="2" charset="0"/>
              </a:rPr>
              <a:t>i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n</a:t>
            </a:r>
            <a:br>
              <a:rPr lang="en-150" dirty="0">
                <a:latin typeface="TradeGothic LT" panose="02000503020000020004" pitchFamily="2" charset="0"/>
              </a:rPr>
            </a:br>
            <a:r>
              <a:rPr lang="en-150" dirty="0">
                <a:latin typeface="TradeGothic LT" panose="02000503020000020004" pitchFamily="2" charset="0"/>
              </a:rPr>
              <a:t>&gt;80% </a:t>
            </a:r>
            <a:r>
              <a:rPr lang="en-US" dirty="0">
                <a:latin typeface="TradeGothic LT" panose="02000503020000020004" pitchFamily="2" charset="0"/>
              </a:rPr>
              <a:t>r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c</a:t>
            </a:r>
            <a:r>
              <a:rPr lang="en-150" dirty="0">
                <a:latin typeface="TradeGothic LT" panose="02000503020000020004" pitchFamily="2" charset="0"/>
              </a:rPr>
              <a:t>a</a:t>
            </a:r>
            <a:r>
              <a:rPr lang="en-US" dirty="0">
                <a:latin typeface="TradeGothic LT" panose="02000503020000020004" pitchFamily="2" charset="0"/>
              </a:rPr>
              <a:t>l</a:t>
            </a:r>
            <a:r>
              <a:rPr lang="en-150" dirty="0">
                <a:latin typeface="TradeGothic LT" panose="02000503020000020004" pitchFamily="2" charset="0"/>
              </a:rPr>
              <a:t>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916E61-D842-4016-BE44-ED6DC094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48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0A96-8B7A-4DEF-9C1E-C2970362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Result: Sound Localization</a:t>
            </a:r>
            <a:br>
              <a:rPr lang="en-US" b="1" noProof="0" dirty="0">
                <a:latin typeface="TradeGothic LT" panose="02000503020000020004" pitchFamily="2" charset="0"/>
              </a:rPr>
            </a:br>
            <a:r>
              <a:rPr lang="en-US" b="1" noProof="0" dirty="0">
                <a:latin typeface="TradeGothic LT" panose="02000503020000020004" pitchFamily="2" charset="0"/>
              </a:rPr>
              <a:t>Human Recordings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BE775-BDC2-4591-B56C-43980160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1" y="1825625"/>
            <a:ext cx="6597350" cy="435133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6AE37-CDD8-4D77-8CB0-3C9D37B2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28</a:t>
            </a:fld>
            <a:endParaRPr lang="en-US"/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D62DB3E6-2E1C-4F9C-A94D-AA2F0EA106EA}"/>
              </a:ext>
            </a:extLst>
          </p:cNvPr>
          <p:cNvSpPr/>
          <p:nvPr/>
        </p:nvSpPr>
        <p:spPr>
          <a:xfrm>
            <a:off x="7013333" y="2841625"/>
            <a:ext cx="1931861" cy="892408"/>
          </a:xfrm>
          <a:prstGeom prst="borderCallout1">
            <a:avLst>
              <a:gd name="adj1" fmla="val 51097"/>
              <a:gd name="adj2" fmla="val -51"/>
              <a:gd name="adj3" fmla="val 16120"/>
              <a:gd name="adj4" fmla="val -52888"/>
            </a:avLst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150" dirty="0">
                <a:latin typeface="TradeGothic LT" panose="02000503020000020004" pitchFamily="2" charset="0"/>
              </a:rPr>
              <a:t>P</a:t>
            </a:r>
            <a:r>
              <a:rPr lang="en-US" dirty="0">
                <a:latin typeface="TradeGothic LT" panose="02000503020000020004" pitchFamily="2" charset="0"/>
              </a:rPr>
              <a:t>r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p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s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d</a:t>
            </a:r>
            <a:r>
              <a:rPr lang="en-150" dirty="0">
                <a:latin typeface="TradeGothic LT" panose="02000503020000020004" pitchFamily="2" charset="0"/>
              </a:rPr>
              <a:t> </a:t>
            </a:r>
            <a:r>
              <a:rPr lang="en-US" dirty="0">
                <a:latin typeface="TradeGothic LT" panose="02000503020000020004" pitchFamily="2" charset="0"/>
              </a:rPr>
              <a:t>M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t</a:t>
            </a:r>
            <a:r>
              <a:rPr lang="en-150" dirty="0">
                <a:latin typeface="TradeGothic LT" panose="02000503020000020004" pitchFamily="2" charset="0"/>
              </a:rPr>
              <a:t>h</a:t>
            </a:r>
            <a:r>
              <a:rPr lang="en-US" dirty="0">
                <a:latin typeface="TradeGothic LT" panose="02000503020000020004" pitchFamily="2" charset="0"/>
              </a:rPr>
              <a:t>o</a:t>
            </a:r>
            <a:r>
              <a:rPr lang="en-150" dirty="0">
                <a:latin typeface="TradeGothic LT" panose="02000503020000020004" pitchFamily="2" charset="0"/>
              </a:rPr>
              <a:t>d</a:t>
            </a:r>
            <a:br>
              <a:rPr lang="en-150" dirty="0">
                <a:latin typeface="TradeGothic LT" panose="02000503020000020004" pitchFamily="2" charset="0"/>
              </a:rPr>
            </a:br>
            <a:r>
              <a:rPr lang="en-150" dirty="0">
                <a:latin typeface="TradeGothic LT" panose="02000503020000020004" pitchFamily="2" charset="0"/>
              </a:rPr>
              <a:t>&gt;90% </a:t>
            </a:r>
            <a:r>
              <a:rPr lang="en-US" dirty="0">
                <a:latin typeface="TradeGothic LT" panose="02000503020000020004" pitchFamily="2" charset="0"/>
              </a:rPr>
              <a:t>p</a:t>
            </a:r>
            <a:r>
              <a:rPr lang="en-150" dirty="0">
                <a:latin typeface="TradeGothic LT" panose="02000503020000020004" pitchFamily="2" charset="0"/>
              </a:rPr>
              <a:t>r</a:t>
            </a:r>
            <a:r>
              <a:rPr lang="en-US" dirty="0">
                <a:latin typeface="TradeGothic LT" panose="02000503020000020004" pitchFamily="2" charset="0"/>
              </a:rPr>
              <a:t>e</a:t>
            </a:r>
            <a:r>
              <a:rPr lang="en-150" dirty="0">
                <a:latin typeface="TradeGothic LT" panose="02000503020000020004" pitchFamily="2" charset="0"/>
              </a:rPr>
              <a:t>c</a:t>
            </a:r>
            <a:r>
              <a:rPr lang="en-US" dirty="0" err="1">
                <a:latin typeface="TradeGothic LT" panose="02000503020000020004" pitchFamily="2" charset="0"/>
              </a:rPr>
              <a:t>i</a:t>
            </a:r>
            <a:r>
              <a:rPr lang="en-150" dirty="0">
                <a:latin typeface="TradeGothic LT" panose="02000503020000020004" pitchFamily="2" charset="0"/>
              </a:rPr>
              <a:t>s</a:t>
            </a:r>
            <a:r>
              <a:rPr lang="en-US" dirty="0" err="1">
                <a:latin typeface="TradeGothic LT" panose="02000503020000020004" pitchFamily="2" charset="0"/>
              </a:rPr>
              <a:t>i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n</a:t>
            </a:r>
            <a:br>
              <a:rPr lang="en-150" dirty="0">
                <a:latin typeface="TradeGothic LT" panose="02000503020000020004" pitchFamily="2" charset="0"/>
              </a:rPr>
            </a:br>
            <a:r>
              <a:rPr lang="en-150" dirty="0">
                <a:latin typeface="TradeGothic LT" panose="02000503020000020004" pitchFamily="2" charset="0"/>
              </a:rPr>
              <a:t>&gt;80% </a:t>
            </a:r>
            <a:r>
              <a:rPr lang="en-US" dirty="0">
                <a:latin typeface="TradeGothic LT" panose="02000503020000020004" pitchFamily="2" charset="0"/>
              </a:rPr>
              <a:t>r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c</a:t>
            </a:r>
            <a:r>
              <a:rPr lang="en-150" dirty="0">
                <a:latin typeface="TradeGothic LT" panose="02000503020000020004" pitchFamily="2" charset="0"/>
              </a:rPr>
              <a:t>a</a:t>
            </a:r>
            <a:r>
              <a:rPr lang="en-US" dirty="0">
                <a:latin typeface="TradeGothic LT" panose="02000503020000020004" pitchFamily="2" charset="0"/>
              </a:rPr>
              <a:t>l</a:t>
            </a:r>
            <a:r>
              <a:rPr lang="en-150" dirty="0">
                <a:latin typeface="TradeGothic LT" panose="02000503020000020004" pitchFamily="2" charset="0"/>
              </a:rPr>
              <a:t>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32428A-3EF1-4292-9A15-5ACE3898FCC4}"/>
              </a:ext>
            </a:extLst>
          </p:cNvPr>
          <p:cNvSpPr txBox="1"/>
          <p:nvPr/>
        </p:nvSpPr>
        <p:spPr>
          <a:xfrm>
            <a:off x="1732548" y="6276756"/>
            <a:ext cx="594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/>
              <a:t>(Similar conclusion can be drawn for loudspeaker recordings)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53316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AC1AF-7578-4642-8BFE-4590929F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Result: </a:t>
            </a:r>
            <a:br>
              <a:rPr lang="en-US" b="1" noProof="0" dirty="0">
                <a:latin typeface="TradeGothic LT" panose="02000503020000020004" pitchFamily="2" charset="0"/>
              </a:rPr>
            </a:br>
            <a:r>
              <a:rPr lang="en-US" b="1" noProof="0" dirty="0">
                <a:latin typeface="TradeGothic LT" panose="02000503020000020004" pitchFamily="2" charset="0"/>
              </a:rPr>
              <a:t>Speech/Non-speech Classification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48A10FD-1373-4F62-9FC6-11F214441FC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635723" y="2698147"/>
          <a:ext cx="5872554" cy="18542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318521">
                  <a:extLst>
                    <a:ext uri="{9D8B030D-6E8A-4147-A177-3AD203B41FA5}">
                      <a16:colId xmlns:a16="http://schemas.microsoft.com/office/drawing/2014/main" val="1951441649"/>
                    </a:ext>
                  </a:extLst>
                </a:gridCol>
                <a:gridCol w="1775569">
                  <a:extLst>
                    <a:ext uri="{9D8B030D-6E8A-4147-A177-3AD203B41FA5}">
                      <a16:colId xmlns:a16="http://schemas.microsoft.com/office/drawing/2014/main" val="2544039253"/>
                    </a:ext>
                  </a:extLst>
                </a:gridCol>
                <a:gridCol w="1778464">
                  <a:extLst>
                    <a:ext uri="{9D8B030D-6E8A-4147-A177-3AD203B41FA5}">
                      <a16:colId xmlns:a16="http://schemas.microsoft.com/office/drawing/2014/main" val="3548196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150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150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r>
                        <a:rPr lang="en-150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150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Loudspeaker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Human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173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150" dirty="0">
                          <a:solidFill>
                            <a:sysClr val="windowText" lastClr="000000"/>
                          </a:solidFill>
                        </a:rPr>
                        <a:t>B</a:t>
                      </a: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a</a:t>
                      </a:r>
                      <a:r>
                        <a:rPr lang="en-150" dirty="0">
                          <a:solidFill>
                            <a:sysClr val="windowText" lastClr="000000"/>
                          </a:solidFill>
                        </a:rPr>
                        <a:t>s</a:t>
                      </a: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e</a:t>
                      </a:r>
                      <a:r>
                        <a:rPr lang="en-150" dirty="0">
                          <a:solidFill>
                            <a:sysClr val="windowText" lastClr="000000"/>
                          </a:solidFill>
                        </a:rPr>
                        <a:t>l</a:t>
                      </a:r>
                      <a:r>
                        <a:rPr lang="en-US" dirty="0" err="1">
                          <a:solidFill>
                            <a:sysClr val="windowText" lastClr="000000"/>
                          </a:solidFill>
                        </a:rPr>
                        <a:t>i</a:t>
                      </a:r>
                      <a:r>
                        <a:rPr lang="en-150" dirty="0">
                          <a:solidFill>
                            <a:sysClr val="windowText" lastClr="000000"/>
                          </a:solidFill>
                        </a:rPr>
                        <a:t>n</a:t>
                      </a: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e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0.80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0.68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168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150" dirty="0">
                          <a:solidFill>
                            <a:sysClr val="windowText" lastClr="000000"/>
                          </a:solidFill>
                        </a:rPr>
                        <a:t>Without 2-</a:t>
                      </a: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S</a:t>
                      </a:r>
                      <a:r>
                        <a:rPr lang="en-150" dirty="0">
                          <a:solidFill>
                            <a:sysClr val="windowText" lastClr="000000"/>
                          </a:solidFill>
                        </a:rPr>
                        <a:t>t</a:t>
                      </a: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a</a:t>
                      </a:r>
                      <a:r>
                        <a:rPr lang="en-150" dirty="0">
                          <a:solidFill>
                            <a:sysClr val="windowText" lastClr="000000"/>
                          </a:solidFill>
                        </a:rPr>
                        <a:t>g</a:t>
                      </a: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e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0.93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150" sz="1800" b="0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0.82</a:t>
                      </a:r>
                      <a:endParaRPr lang="en-US" sz="1800" b="0" i="0" u="none" strike="noStrike" kern="1200" baseline="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640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150" b="1">
                          <a:solidFill>
                            <a:sysClr val="windowText" lastClr="000000"/>
                          </a:solidFill>
                        </a:rPr>
                        <a:t>P</a:t>
                      </a:r>
                      <a:r>
                        <a:rPr lang="en-US" b="1">
                          <a:solidFill>
                            <a:sysClr val="windowText" lastClr="000000"/>
                          </a:solidFill>
                        </a:rPr>
                        <a:t>r</a:t>
                      </a:r>
                      <a:r>
                        <a:rPr lang="en-150" b="1">
                          <a:solidFill>
                            <a:sysClr val="windowText" lastClr="000000"/>
                          </a:solidFill>
                        </a:rPr>
                        <a:t>oposed Method</a:t>
                      </a:r>
                      <a:endParaRPr lang="LID4096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150" b="1" dirty="0">
                          <a:solidFill>
                            <a:sysClr val="windowText" lastClr="000000"/>
                          </a:solidFill>
                        </a:rPr>
                        <a:t>0.95</a:t>
                      </a:r>
                      <a:endParaRPr lang="LID4096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971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Adding Context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150" dirty="0">
                          <a:solidFill>
                            <a:sysClr val="windowText" lastClr="000000"/>
                          </a:solidFill>
                        </a:rPr>
                        <a:t>0.96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150" dirty="0">
                          <a:solidFill>
                            <a:sysClr val="windowText" lastClr="000000"/>
                          </a:solidFill>
                        </a:rPr>
                        <a:t>0.89</a:t>
                      </a:r>
                      <a:endParaRPr lang="LID4096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15129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B40DA-64DD-4C38-979E-554EC47F3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CCFCD-D32B-4A2B-9848-40E733A8D5FF}"/>
              </a:ext>
            </a:extLst>
          </p:cNvPr>
          <p:cNvSpPr txBox="1"/>
          <p:nvPr/>
        </p:nvSpPr>
        <p:spPr>
          <a:xfrm>
            <a:off x="3965608" y="2287536"/>
            <a:ext cx="537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/>
              <a:t>(Assuming </a:t>
            </a:r>
            <a:r>
              <a:rPr lang="en-US" dirty="0"/>
              <a:t>s</a:t>
            </a:r>
            <a:r>
              <a:rPr lang="en-150" dirty="0"/>
              <a:t>o</a:t>
            </a:r>
            <a:r>
              <a:rPr lang="en-US" dirty="0"/>
              <a:t>u</a:t>
            </a:r>
            <a:r>
              <a:rPr lang="en-150" dirty="0"/>
              <a:t>n</a:t>
            </a:r>
            <a:r>
              <a:rPr lang="en-US" dirty="0"/>
              <a:t>d</a:t>
            </a:r>
            <a:r>
              <a:rPr lang="en-150" dirty="0"/>
              <a:t> direction is known)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95492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28B51-9AA4-4DCD-ABEF-5D221E29B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Problems: </a:t>
            </a:r>
            <a:br>
              <a:rPr lang="en-US" b="1" noProof="0" dirty="0">
                <a:latin typeface="TradeGothic LT" panose="02000503020000020004" pitchFamily="2" charset="0"/>
              </a:rPr>
            </a:br>
            <a:r>
              <a:rPr lang="en-US" b="1" noProof="0" dirty="0">
                <a:latin typeface="TradeGothic LT" panose="02000503020000020004" pitchFamily="2" charset="0"/>
              </a:rPr>
              <a:t>Localization and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4951A-ED75-4487-839B-25CF293A5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noProof="0" dirty="0">
              <a:latin typeface="TradeGothic LT" panose="02000503020000020004" pitchFamily="2" charset="0"/>
            </a:endParaRPr>
          </a:p>
          <a:p>
            <a:pPr marL="0" indent="0">
              <a:buNone/>
            </a:pPr>
            <a:r>
              <a:rPr lang="en-US" noProof="0" dirty="0">
                <a:latin typeface="TradeGothic LT" panose="02000503020000020004" pitchFamily="2" charset="0"/>
              </a:rPr>
              <a:t>Wild Environment: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noProof="0" dirty="0">
                <a:latin typeface="TradeGothic LT" panose="02000503020000020004" pitchFamily="2" charset="0"/>
              </a:rPr>
              <a:t>Robot ego noise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noProof="0" dirty="0">
                <a:latin typeface="TradeGothic LT" panose="02000503020000020004" pitchFamily="2" charset="0"/>
              </a:rPr>
              <a:t>Simultaneous sound sources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u="sng" noProof="0" dirty="0">
                <a:latin typeface="TradeGothic LT" panose="02000503020000020004" pitchFamily="2" charset="0"/>
              </a:rPr>
              <a:t>Speech and non-speech sources</a:t>
            </a:r>
          </a:p>
          <a:p>
            <a:pPr marL="0" indent="0">
              <a:buNone/>
            </a:pPr>
            <a:endParaRPr lang="en-US" noProof="0" dirty="0">
              <a:latin typeface="TradeGothic LT" panose="02000503020000020004" pitchFamily="2" charset="0"/>
            </a:endParaRPr>
          </a:p>
          <a:p>
            <a:pPr marL="0" indent="0">
              <a:buNone/>
            </a:pPr>
            <a:r>
              <a:rPr lang="en-US" b="1" noProof="0" dirty="0">
                <a:latin typeface="TradeGothic LT" panose="02000503020000020004" pitchFamily="2" charset="0"/>
              </a:rPr>
              <a:t>Localize</a:t>
            </a:r>
            <a:r>
              <a:rPr lang="en-US" noProof="0" dirty="0">
                <a:latin typeface="TradeGothic LT" panose="02000503020000020004" pitchFamily="2" charset="0"/>
              </a:rPr>
              <a:t> sound sources and </a:t>
            </a:r>
            <a:r>
              <a:rPr lang="en-US" b="1" noProof="0" dirty="0">
                <a:latin typeface="TradeGothic LT" panose="02000503020000020004" pitchFamily="2" charset="0"/>
              </a:rPr>
              <a:t>classify</a:t>
            </a:r>
            <a:r>
              <a:rPr lang="en-US" noProof="0" dirty="0">
                <a:latin typeface="TradeGothic LT" panose="02000503020000020004" pitchFamily="2" charset="0"/>
              </a:rPr>
              <a:t> them into speech or non-speech sources.</a:t>
            </a:r>
          </a:p>
        </p:txBody>
      </p:sp>
      <p:pic>
        <p:nvPicPr>
          <p:cNvPr id="5" name="Picture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DBCA8F97-EB94-430E-9C57-F6323806B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88" y="2024600"/>
            <a:ext cx="3142993" cy="2250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52545-B324-4DDD-880E-4CE16082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72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0A96-8B7A-4DEF-9C1E-C2970362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TradeGothic LT" panose="02000503020000020004" pitchFamily="2" charset="0"/>
              </a:rPr>
              <a:t>Result: Speech Localization</a:t>
            </a:r>
            <a:br>
              <a:rPr lang="en-US" noProof="0" dirty="0">
                <a:latin typeface="TradeGothic LT" panose="02000503020000020004" pitchFamily="2" charset="0"/>
              </a:rPr>
            </a:br>
            <a:r>
              <a:rPr lang="en-US" noProof="0" dirty="0">
                <a:latin typeface="TradeGothic LT" panose="02000503020000020004" pitchFamily="2" charset="0"/>
              </a:rPr>
              <a:t>Loudspeaker Recordings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BE775-BDC2-4591-B56C-43980160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1" y="1825625"/>
            <a:ext cx="6597350" cy="4351337"/>
          </a:xfr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3DF04CA0-C7A4-4680-9DA7-09ED1A36959B}"/>
              </a:ext>
            </a:extLst>
          </p:cNvPr>
          <p:cNvSpPr/>
          <p:nvPr/>
        </p:nvSpPr>
        <p:spPr>
          <a:xfrm>
            <a:off x="7006076" y="2982796"/>
            <a:ext cx="1931861" cy="892408"/>
          </a:xfrm>
          <a:prstGeom prst="borderCallout1">
            <a:avLst>
              <a:gd name="adj1" fmla="val 51097"/>
              <a:gd name="adj2" fmla="val -51"/>
              <a:gd name="adj3" fmla="val 50910"/>
              <a:gd name="adj4" fmla="val -51443"/>
            </a:avLst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150" dirty="0"/>
              <a:t>P</a:t>
            </a:r>
            <a:r>
              <a:rPr lang="en-US" dirty="0"/>
              <a:t>r</a:t>
            </a:r>
            <a:r>
              <a:rPr lang="en-150" dirty="0"/>
              <a:t>o</a:t>
            </a:r>
            <a:r>
              <a:rPr lang="en-US" dirty="0"/>
              <a:t>p</a:t>
            </a:r>
            <a:r>
              <a:rPr lang="en-150" dirty="0"/>
              <a:t>o</a:t>
            </a:r>
            <a:r>
              <a:rPr lang="en-US" dirty="0"/>
              <a:t>s</a:t>
            </a:r>
            <a:r>
              <a:rPr lang="en-150" dirty="0"/>
              <a:t>e</a:t>
            </a:r>
            <a:r>
              <a:rPr lang="en-US" dirty="0"/>
              <a:t>d</a:t>
            </a:r>
            <a:r>
              <a:rPr lang="en-150" dirty="0"/>
              <a:t> </a:t>
            </a:r>
            <a:r>
              <a:rPr lang="en-US" dirty="0"/>
              <a:t>M</a:t>
            </a:r>
            <a:r>
              <a:rPr lang="en-150" dirty="0"/>
              <a:t>e</a:t>
            </a:r>
            <a:r>
              <a:rPr lang="en-US" dirty="0"/>
              <a:t>t</a:t>
            </a:r>
            <a:r>
              <a:rPr lang="en-150" dirty="0"/>
              <a:t>h</a:t>
            </a:r>
            <a:r>
              <a:rPr lang="en-US" dirty="0"/>
              <a:t>o</a:t>
            </a:r>
            <a:r>
              <a:rPr lang="en-150" dirty="0"/>
              <a:t>d</a:t>
            </a:r>
            <a:br>
              <a:rPr lang="en-150" dirty="0"/>
            </a:br>
            <a:r>
              <a:rPr lang="en-150" dirty="0"/>
              <a:t>~90% </a:t>
            </a:r>
            <a:r>
              <a:rPr lang="en-US" dirty="0"/>
              <a:t>p</a:t>
            </a:r>
            <a:r>
              <a:rPr lang="en-150" dirty="0"/>
              <a:t>r</a:t>
            </a:r>
            <a:r>
              <a:rPr lang="en-US" dirty="0"/>
              <a:t>e</a:t>
            </a:r>
            <a:r>
              <a:rPr lang="en-150" dirty="0"/>
              <a:t>c</a:t>
            </a:r>
            <a:r>
              <a:rPr lang="en-US" dirty="0" err="1"/>
              <a:t>i</a:t>
            </a:r>
            <a:r>
              <a:rPr lang="en-150" dirty="0"/>
              <a:t>s</a:t>
            </a:r>
            <a:r>
              <a:rPr lang="en-US" dirty="0" err="1"/>
              <a:t>i</a:t>
            </a:r>
            <a:r>
              <a:rPr lang="en-150" dirty="0"/>
              <a:t>o</a:t>
            </a:r>
            <a:r>
              <a:rPr lang="en-US" dirty="0"/>
              <a:t>n</a:t>
            </a:r>
            <a:br>
              <a:rPr lang="en-150" dirty="0"/>
            </a:br>
            <a:r>
              <a:rPr lang="en-150" dirty="0"/>
              <a:t>~80% </a:t>
            </a:r>
            <a:r>
              <a:rPr lang="en-US" dirty="0"/>
              <a:t>r</a:t>
            </a:r>
            <a:r>
              <a:rPr lang="en-150" dirty="0"/>
              <a:t>e</a:t>
            </a:r>
            <a:r>
              <a:rPr lang="en-US" dirty="0"/>
              <a:t>c</a:t>
            </a:r>
            <a:r>
              <a:rPr lang="en-150" dirty="0"/>
              <a:t>a</a:t>
            </a:r>
            <a:r>
              <a:rPr lang="en-US" dirty="0"/>
              <a:t>l</a:t>
            </a:r>
            <a:r>
              <a:rPr lang="en-150" dirty="0"/>
              <a:t>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52D36-7253-4A0E-99B7-914B817A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6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0A96-8B7A-4DEF-9C1E-C2970362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Result: Speech Localization</a:t>
            </a:r>
            <a:br>
              <a:rPr lang="en-US" b="1" noProof="0" dirty="0">
                <a:latin typeface="TradeGothic LT" panose="02000503020000020004" pitchFamily="2" charset="0"/>
              </a:rPr>
            </a:br>
            <a:r>
              <a:rPr lang="en-US" b="1" noProof="0" dirty="0">
                <a:latin typeface="TradeGothic LT" panose="02000503020000020004" pitchFamily="2" charset="0"/>
              </a:rPr>
              <a:t>Human Recordings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BE775-BDC2-4591-B56C-43980160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2" y="1825625"/>
            <a:ext cx="6597348" cy="435133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8BBA86-CCC9-435B-B262-9531969A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31</a:t>
            </a:fld>
            <a:endParaRPr lang="en-US"/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81D944C2-FCA7-4075-AE66-DDAA451E0C20}"/>
              </a:ext>
            </a:extLst>
          </p:cNvPr>
          <p:cNvSpPr/>
          <p:nvPr/>
        </p:nvSpPr>
        <p:spPr>
          <a:xfrm>
            <a:off x="7006076" y="2982796"/>
            <a:ext cx="1931861" cy="892408"/>
          </a:xfrm>
          <a:prstGeom prst="borderCallout1">
            <a:avLst>
              <a:gd name="adj1" fmla="val 51097"/>
              <a:gd name="adj2" fmla="val -51"/>
              <a:gd name="adj3" fmla="val 52536"/>
              <a:gd name="adj4" fmla="val -78115"/>
            </a:avLst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150" dirty="0">
                <a:latin typeface="TradeGothic LT" panose="02000503020000020004" pitchFamily="2" charset="0"/>
              </a:rPr>
              <a:t>P</a:t>
            </a:r>
            <a:r>
              <a:rPr lang="en-US" dirty="0">
                <a:latin typeface="TradeGothic LT" panose="02000503020000020004" pitchFamily="2" charset="0"/>
              </a:rPr>
              <a:t>r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p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s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d</a:t>
            </a:r>
            <a:r>
              <a:rPr lang="en-150" dirty="0">
                <a:latin typeface="TradeGothic LT" panose="02000503020000020004" pitchFamily="2" charset="0"/>
              </a:rPr>
              <a:t> </a:t>
            </a:r>
            <a:r>
              <a:rPr lang="en-US" dirty="0">
                <a:latin typeface="TradeGothic LT" panose="02000503020000020004" pitchFamily="2" charset="0"/>
              </a:rPr>
              <a:t>M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t</a:t>
            </a:r>
            <a:r>
              <a:rPr lang="en-150" dirty="0">
                <a:latin typeface="TradeGothic LT" panose="02000503020000020004" pitchFamily="2" charset="0"/>
              </a:rPr>
              <a:t>h</a:t>
            </a:r>
            <a:r>
              <a:rPr lang="en-US" dirty="0">
                <a:latin typeface="TradeGothic LT" panose="02000503020000020004" pitchFamily="2" charset="0"/>
              </a:rPr>
              <a:t>o</a:t>
            </a:r>
            <a:r>
              <a:rPr lang="en-150" dirty="0">
                <a:latin typeface="TradeGothic LT" panose="02000503020000020004" pitchFamily="2" charset="0"/>
              </a:rPr>
              <a:t>d</a:t>
            </a:r>
            <a:br>
              <a:rPr lang="en-150" dirty="0">
                <a:latin typeface="TradeGothic LT" panose="02000503020000020004" pitchFamily="2" charset="0"/>
              </a:rPr>
            </a:br>
            <a:r>
              <a:rPr lang="en-US" dirty="0">
                <a:latin typeface="TradeGothic LT" panose="02000503020000020004" pitchFamily="2" charset="0"/>
              </a:rPr>
              <a:t>&gt;80</a:t>
            </a:r>
            <a:r>
              <a:rPr lang="en-150" dirty="0">
                <a:latin typeface="TradeGothic LT" panose="02000503020000020004" pitchFamily="2" charset="0"/>
              </a:rPr>
              <a:t>% </a:t>
            </a:r>
            <a:r>
              <a:rPr lang="en-US" dirty="0">
                <a:latin typeface="TradeGothic LT" panose="02000503020000020004" pitchFamily="2" charset="0"/>
              </a:rPr>
              <a:t>p</a:t>
            </a:r>
            <a:r>
              <a:rPr lang="en-150" dirty="0">
                <a:latin typeface="TradeGothic LT" panose="02000503020000020004" pitchFamily="2" charset="0"/>
              </a:rPr>
              <a:t>r</a:t>
            </a:r>
            <a:r>
              <a:rPr lang="en-US" dirty="0">
                <a:latin typeface="TradeGothic LT" panose="02000503020000020004" pitchFamily="2" charset="0"/>
              </a:rPr>
              <a:t>e</a:t>
            </a:r>
            <a:r>
              <a:rPr lang="en-150" dirty="0">
                <a:latin typeface="TradeGothic LT" panose="02000503020000020004" pitchFamily="2" charset="0"/>
              </a:rPr>
              <a:t>c</a:t>
            </a:r>
            <a:r>
              <a:rPr lang="en-US" dirty="0" err="1">
                <a:latin typeface="TradeGothic LT" panose="02000503020000020004" pitchFamily="2" charset="0"/>
              </a:rPr>
              <a:t>i</a:t>
            </a:r>
            <a:r>
              <a:rPr lang="en-150" dirty="0">
                <a:latin typeface="TradeGothic LT" panose="02000503020000020004" pitchFamily="2" charset="0"/>
              </a:rPr>
              <a:t>s</a:t>
            </a:r>
            <a:r>
              <a:rPr lang="en-US" dirty="0" err="1">
                <a:latin typeface="TradeGothic LT" panose="02000503020000020004" pitchFamily="2" charset="0"/>
              </a:rPr>
              <a:t>i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n</a:t>
            </a:r>
            <a:br>
              <a:rPr lang="en-150" dirty="0">
                <a:latin typeface="TradeGothic LT" panose="02000503020000020004" pitchFamily="2" charset="0"/>
              </a:rPr>
            </a:br>
            <a:r>
              <a:rPr lang="en-US" dirty="0">
                <a:latin typeface="TradeGothic LT" panose="02000503020000020004" pitchFamily="2" charset="0"/>
              </a:rPr>
              <a:t>&gt;70</a:t>
            </a:r>
            <a:r>
              <a:rPr lang="en-150" dirty="0">
                <a:latin typeface="TradeGothic LT" panose="02000503020000020004" pitchFamily="2" charset="0"/>
              </a:rPr>
              <a:t>% </a:t>
            </a:r>
            <a:r>
              <a:rPr lang="en-US" dirty="0">
                <a:latin typeface="TradeGothic LT" panose="02000503020000020004" pitchFamily="2" charset="0"/>
              </a:rPr>
              <a:t>r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c</a:t>
            </a:r>
            <a:r>
              <a:rPr lang="en-150" dirty="0">
                <a:latin typeface="TradeGothic LT" panose="02000503020000020004" pitchFamily="2" charset="0"/>
              </a:rPr>
              <a:t>a</a:t>
            </a:r>
            <a:r>
              <a:rPr lang="en-US" dirty="0">
                <a:latin typeface="TradeGothic LT" panose="02000503020000020004" pitchFamily="2" charset="0"/>
              </a:rPr>
              <a:t>l</a:t>
            </a:r>
            <a:r>
              <a:rPr lang="en-150" dirty="0">
                <a:latin typeface="TradeGothic LT" panose="02000503020000020004" pitchFamily="2" charset="0"/>
              </a:rPr>
              <a:t>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9E1ED-BE74-434D-8237-8CEB56D9C6E1}"/>
              </a:ext>
            </a:extLst>
          </p:cNvPr>
          <p:cNvSpPr txBox="1"/>
          <p:nvPr/>
        </p:nvSpPr>
        <p:spPr>
          <a:xfrm>
            <a:off x="1732548" y="6276756"/>
            <a:ext cx="594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/>
              <a:t>(Similar conclusion can be drawn for loudspeaker recordings)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292389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205B6-F2EE-44EA-BF49-BC9F2C59F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Loss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3FA67-B401-4285-9522-353C95C6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DE175-6562-4FBF-A05C-B90F4DDDF6DD}"/>
                  </a:ext>
                </a:extLst>
              </p:cNvPr>
              <p:cNvSpPr txBox="1"/>
              <p:nvPr/>
            </p:nvSpPr>
            <p:spPr>
              <a:xfrm>
                <a:off x="1057275" y="2366532"/>
                <a:ext cx="7029450" cy="10241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𝐿𝑜𝑠𝑠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  <m:r>
                                <a:rPr lang="en-US" sz="36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d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DE175-6562-4FBF-A05C-B90F4DDDF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75" y="2366532"/>
                <a:ext cx="7029450" cy="10241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llout: Line 14">
            <a:extLst>
              <a:ext uri="{FF2B5EF4-FFF2-40B4-BE49-F238E27FC236}">
                <a16:creationId xmlns:a16="http://schemas.microsoft.com/office/drawing/2014/main" id="{2A48DA4D-8785-44A6-889A-584B261BDBDB}"/>
              </a:ext>
            </a:extLst>
          </p:cNvPr>
          <p:cNvSpPr/>
          <p:nvPr/>
        </p:nvSpPr>
        <p:spPr>
          <a:xfrm>
            <a:off x="1716756" y="3611116"/>
            <a:ext cx="1541783" cy="514905"/>
          </a:xfrm>
          <a:prstGeom prst="borderCallout1">
            <a:avLst>
              <a:gd name="adj1" fmla="val -2430"/>
              <a:gd name="adj2" fmla="val 85798"/>
              <a:gd name="adj3" fmla="val -69974"/>
              <a:gd name="adj4" fmla="val 8572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150" dirty="0" err="1"/>
              <a:t>redicted</a:t>
            </a:r>
            <a:r>
              <a:rPr lang="en-150" dirty="0"/>
              <a:t> SSL Likelihood</a:t>
            </a:r>
            <a:endParaRPr lang="LID4096" dirty="0"/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9B3A4D21-F458-49EA-BC2F-5459FC5C3CF9}"/>
              </a:ext>
            </a:extLst>
          </p:cNvPr>
          <p:cNvSpPr/>
          <p:nvPr/>
        </p:nvSpPr>
        <p:spPr>
          <a:xfrm>
            <a:off x="2557962" y="4269078"/>
            <a:ext cx="1541783" cy="514905"/>
          </a:xfrm>
          <a:prstGeom prst="borderCallout1">
            <a:avLst>
              <a:gd name="adj1" fmla="val -2430"/>
              <a:gd name="adj2" fmla="val 85798"/>
              <a:gd name="adj3" fmla="val -201942"/>
              <a:gd name="adj4" fmla="val 8572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  <a:r>
              <a:rPr lang="en-150" dirty="0"/>
              <a:t>r</a:t>
            </a:r>
            <a:r>
              <a:rPr lang="en-US" dirty="0"/>
              <a:t>o</a:t>
            </a:r>
            <a:r>
              <a:rPr lang="en-150" dirty="0"/>
              <a:t>u</a:t>
            </a:r>
            <a:r>
              <a:rPr lang="en-US" dirty="0"/>
              <a:t>n</a:t>
            </a:r>
            <a:r>
              <a:rPr lang="en-150" dirty="0"/>
              <a:t>d </a:t>
            </a:r>
            <a:r>
              <a:rPr lang="en-US" dirty="0"/>
              <a:t>t</a:t>
            </a:r>
            <a:r>
              <a:rPr lang="en-150" dirty="0" err="1"/>
              <a:t>ruth</a:t>
            </a:r>
            <a:r>
              <a:rPr lang="en-150" dirty="0"/>
              <a:t> SSL Likelihood</a:t>
            </a:r>
            <a:endParaRPr lang="LID4096" dirty="0"/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960249A6-976A-45BC-8217-99721513B9AC}"/>
              </a:ext>
            </a:extLst>
          </p:cNvPr>
          <p:cNvSpPr/>
          <p:nvPr/>
        </p:nvSpPr>
        <p:spPr>
          <a:xfrm>
            <a:off x="5217311" y="3611116"/>
            <a:ext cx="1541783" cy="514905"/>
          </a:xfrm>
          <a:prstGeom prst="borderCallout1">
            <a:avLst>
              <a:gd name="adj1" fmla="val -2430"/>
              <a:gd name="adj2" fmla="val 85798"/>
              <a:gd name="adj3" fmla="val -69974"/>
              <a:gd name="adj4" fmla="val 8572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150" dirty="0" err="1"/>
              <a:t>redicted</a:t>
            </a:r>
            <a:r>
              <a:rPr lang="en-150" dirty="0"/>
              <a:t> </a:t>
            </a:r>
            <a:r>
              <a:rPr lang="en-US" dirty="0"/>
              <a:t>S</a:t>
            </a:r>
            <a:r>
              <a:rPr lang="en-150" dirty="0"/>
              <a:t>N</a:t>
            </a:r>
            <a:r>
              <a:rPr lang="en-US" dirty="0"/>
              <a:t>S</a:t>
            </a:r>
            <a:r>
              <a:rPr lang="en-150" dirty="0"/>
              <a:t> Likelihood</a:t>
            </a:r>
            <a:endParaRPr lang="LID4096" dirty="0"/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DCCBA99D-1D0F-4025-AD43-BBE7F2A66256}"/>
              </a:ext>
            </a:extLst>
          </p:cNvPr>
          <p:cNvSpPr/>
          <p:nvPr/>
        </p:nvSpPr>
        <p:spPr>
          <a:xfrm>
            <a:off x="6160117" y="4269077"/>
            <a:ext cx="1541783" cy="514905"/>
          </a:xfrm>
          <a:prstGeom prst="borderCallout1">
            <a:avLst>
              <a:gd name="adj1" fmla="val -2430"/>
              <a:gd name="adj2" fmla="val 85798"/>
              <a:gd name="adj3" fmla="val -201942"/>
              <a:gd name="adj4" fmla="val 8572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  <a:r>
              <a:rPr lang="en-150" dirty="0"/>
              <a:t>r</a:t>
            </a:r>
            <a:r>
              <a:rPr lang="en-US" dirty="0"/>
              <a:t>o</a:t>
            </a:r>
            <a:r>
              <a:rPr lang="en-150" dirty="0"/>
              <a:t>u</a:t>
            </a:r>
            <a:r>
              <a:rPr lang="en-US" dirty="0"/>
              <a:t>n</a:t>
            </a:r>
            <a:r>
              <a:rPr lang="en-150" dirty="0"/>
              <a:t>d </a:t>
            </a:r>
            <a:r>
              <a:rPr lang="en-US" dirty="0"/>
              <a:t>t</a:t>
            </a:r>
            <a:r>
              <a:rPr lang="en-150" dirty="0" err="1"/>
              <a:t>ruth</a:t>
            </a:r>
            <a:r>
              <a:rPr lang="en-150" dirty="0"/>
              <a:t> SNS Likelihood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23416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205B6-F2EE-44EA-BF49-BC9F2C59F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Loss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3FA67-B401-4285-9522-353C95C6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DE175-6562-4FBF-A05C-B90F4DDDF6DD}"/>
                  </a:ext>
                </a:extLst>
              </p:cNvPr>
              <p:cNvSpPr txBox="1"/>
              <p:nvPr/>
            </p:nvSpPr>
            <p:spPr>
              <a:xfrm>
                <a:off x="1057275" y="2366532"/>
                <a:ext cx="7029450" cy="10241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𝐿𝑜𝑠𝑠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3600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DE175-6562-4FBF-A05C-B90F4DDDF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75" y="2366532"/>
                <a:ext cx="7029450" cy="10241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close up of a necklace&#10;&#10;Description generated with very high confidence">
            <a:extLst>
              <a:ext uri="{FF2B5EF4-FFF2-40B4-BE49-F238E27FC236}">
                <a16:creationId xmlns:a16="http://schemas.microsoft.com/office/drawing/2014/main" id="{E6BC0E7C-DE99-45A5-91AB-FA1EEBDB0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89" y="4521199"/>
            <a:ext cx="7095422" cy="1536702"/>
          </a:xfrm>
          <a:prstGeom prst="rect">
            <a:avLst/>
          </a:prstGeom>
        </p:spPr>
      </p:pic>
      <p:sp>
        <p:nvSpPr>
          <p:cNvPr id="11" name="Callout: Line 10">
            <a:extLst>
              <a:ext uri="{FF2B5EF4-FFF2-40B4-BE49-F238E27FC236}">
                <a16:creationId xmlns:a16="http://schemas.microsoft.com/office/drawing/2014/main" id="{4038CF39-4654-4F91-8426-04D1CDD17BC7}"/>
              </a:ext>
            </a:extLst>
          </p:cNvPr>
          <p:cNvSpPr/>
          <p:nvPr/>
        </p:nvSpPr>
        <p:spPr>
          <a:xfrm>
            <a:off x="2292350" y="3689109"/>
            <a:ext cx="4271722" cy="514905"/>
          </a:xfrm>
          <a:prstGeom prst="borderCallout1">
            <a:avLst>
              <a:gd name="adj1" fmla="val -2430"/>
              <a:gd name="adj2" fmla="val 85798"/>
              <a:gd name="adj3" fmla="val -69974"/>
              <a:gd name="adj4" fmla="val 8572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Weighted with the emphasis on directions next to active sources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685650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B7CA-B747-4E74-A6FF-E27BB58B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Network Structure</a:t>
            </a:r>
            <a:br>
              <a:rPr lang="en-US" noProof="0" dirty="0">
                <a:latin typeface="TradeGothic LT" panose="02000503020000020004" pitchFamily="2" charset="0"/>
              </a:rPr>
            </a:br>
            <a:endParaRPr lang="en-US" noProof="0" dirty="0">
              <a:latin typeface="TradeGothic LT" panose="0200050302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08885-557A-4FA7-8227-06C77099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610005"/>
            <a:ext cx="3593757" cy="2254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383316-7654-4DD0-ADCB-713F5486BD0D}"/>
              </a:ext>
            </a:extLst>
          </p:cNvPr>
          <p:cNvSpPr txBox="1"/>
          <p:nvPr/>
        </p:nvSpPr>
        <p:spPr>
          <a:xfrm>
            <a:off x="3824514" y="3169688"/>
            <a:ext cx="5107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2400" b="1" i="1" dirty="0"/>
              <a:t>Stage </a:t>
            </a:r>
            <a:r>
              <a:rPr lang="en-US" sz="2400" b="1" i="1" dirty="0"/>
              <a:t>2</a:t>
            </a:r>
            <a:r>
              <a:rPr lang="en-150" sz="2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150" sz="2400" dirty="0"/>
              <a:t>Aggregates prediction</a:t>
            </a:r>
            <a:r>
              <a:rPr lang="en-US" sz="2400" dirty="0"/>
              <a:t>s</a:t>
            </a:r>
            <a:r>
              <a:rPr lang="en-150" sz="2400" dirty="0"/>
              <a:t> from all TF </a:t>
            </a:r>
            <a:r>
              <a:rPr lang="en-US" sz="2400" dirty="0"/>
              <a:t>p</a:t>
            </a:r>
            <a:r>
              <a:rPr lang="en-150" sz="2400" dirty="0"/>
              <a:t>o</a:t>
            </a:r>
            <a:r>
              <a:rPr lang="en-US" sz="2400" dirty="0" err="1"/>
              <a:t>i</a:t>
            </a:r>
            <a:r>
              <a:rPr lang="en-150" sz="2400" dirty="0"/>
              <a:t>n</a:t>
            </a:r>
            <a:r>
              <a:rPr lang="en-US" sz="2400" dirty="0"/>
              <a:t>t</a:t>
            </a:r>
            <a:r>
              <a:rPr lang="en-150" sz="2400" dirty="0"/>
              <a:t>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3E685-DAFF-45F8-B114-A73C9925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7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A676-02DD-4F67-AA70-404B54B5D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Previous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E4F74-4C1F-4E6D-985C-38B46184D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noProof="0" dirty="0">
              <a:latin typeface="TradeGothic LT" panose="02000503020000020004" pitchFamily="2" charset="0"/>
            </a:endParaRPr>
          </a:p>
          <a:p>
            <a:pPr marL="0" indent="0">
              <a:buNone/>
            </a:pPr>
            <a:r>
              <a:rPr lang="en-US" noProof="0" dirty="0">
                <a:latin typeface="TradeGothic LT" panose="02000503020000020004" pitchFamily="2" charset="0"/>
              </a:rPr>
              <a:t>Problems are solved sequentially:</a:t>
            </a:r>
          </a:p>
          <a:p>
            <a:pPr marL="0" indent="0">
              <a:buNone/>
            </a:pPr>
            <a:endParaRPr lang="en-US" noProof="0" dirty="0">
              <a:latin typeface="TradeGothic LT" panose="02000503020000020004" pitchFamily="2" charset="0"/>
            </a:endParaRPr>
          </a:p>
          <a:p>
            <a:pPr marL="0" indent="0">
              <a:buNone/>
            </a:pPr>
            <a:endParaRPr lang="en-US" noProof="0" dirty="0">
              <a:latin typeface="TradeGothic LT" panose="02000503020000020004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DB8AF2-4CFA-4C63-8859-783F867F2BEB}"/>
              </a:ext>
            </a:extLst>
          </p:cNvPr>
          <p:cNvSpPr/>
          <p:nvPr/>
        </p:nvSpPr>
        <p:spPr>
          <a:xfrm>
            <a:off x="576193" y="3441436"/>
            <a:ext cx="2127243" cy="7326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radeGothic LT" panose="02000503020000020004" pitchFamily="2" charset="0"/>
              </a:rPr>
              <a:t>Localization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37CD5B-40B6-4954-97B0-33A69C495BA5}"/>
              </a:ext>
            </a:extLst>
          </p:cNvPr>
          <p:cNvSpPr/>
          <p:nvPr/>
        </p:nvSpPr>
        <p:spPr>
          <a:xfrm>
            <a:off x="3508378" y="3418481"/>
            <a:ext cx="2127243" cy="725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radeGothic LT" panose="02000503020000020004" pitchFamily="2" charset="0"/>
              </a:rPr>
              <a:t>Beamformer/</a:t>
            </a:r>
            <a:br>
              <a:rPr lang="en-150" sz="2400" dirty="0">
                <a:latin typeface="TradeGothic LT" panose="02000503020000020004" pitchFamily="2" charset="0"/>
              </a:rPr>
            </a:br>
            <a:r>
              <a:rPr lang="en-US" sz="2400" dirty="0">
                <a:latin typeface="TradeGothic LT" panose="02000503020000020004" pitchFamily="2" charset="0"/>
              </a:rPr>
              <a:t>Separation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3F5528-305C-43FA-BD9A-12AB8145D3F8}"/>
              </a:ext>
            </a:extLst>
          </p:cNvPr>
          <p:cNvSpPr/>
          <p:nvPr/>
        </p:nvSpPr>
        <p:spPr>
          <a:xfrm>
            <a:off x="6440565" y="3418481"/>
            <a:ext cx="2127242" cy="725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radeGothic LT" panose="02000503020000020004" pitchFamily="2" charset="0"/>
              </a:rPr>
              <a:t>Classification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C24339E-3A0E-4513-BAD0-848D258B7BF3}"/>
              </a:ext>
            </a:extLst>
          </p:cNvPr>
          <p:cNvSpPr/>
          <p:nvPr/>
        </p:nvSpPr>
        <p:spPr>
          <a:xfrm>
            <a:off x="2877307" y="3619067"/>
            <a:ext cx="457200" cy="3773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4DF0858-FEDC-4921-9ABE-2EE93F5284E4}"/>
              </a:ext>
            </a:extLst>
          </p:cNvPr>
          <p:cNvSpPr/>
          <p:nvPr/>
        </p:nvSpPr>
        <p:spPr>
          <a:xfrm>
            <a:off x="5809492" y="3619067"/>
            <a:ext cx="457200" cy="3773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136E6-E847-4A4F-81D1-BB233A3D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6BF6D-C387-4C2C-BDB4-1A5DB0BD7AD8}"/>
              </a:ext>
            </a:extLst>
          </p:cNvPr>
          <p:cNvSpPr txBox="1"/>
          <p:nvPr/>
        </p:nvSpPr>
        <p:spPr>
          <a:xfrm>
            <a:off x="681107" y="5402244"/>
            <a:ext cx="78867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1400" dirty="0">
                <a:latin typeface="TradeGothic LT" panose="02000503020000020004" pitchFamily="2" charset="0"/>
              </a:rPr>
              <a:t>Examples:</a:t>
            </a:r>
          </a:p>
          <a:p>
            <a:r>
              <a:rPr lang="en-US" sz="1400" dirty="0">
                <a:latin typeface="TradeGothic LT" panose="02000503020000020004" pitchFamily="2" charset="0"/>
              </a:rPr>
              <a:t>May </a:t>
            </a:r>
            <a:r>
              <a:rPr lang="en-150" sz="1400" dirty="0">
                <a:latin typeface="TradeGothic LT" panose="02000503020000020004" pitchFamily="2" charset="0"/>
              </a:rPr>
              <a:t>e</a:t>
            </a:r>
            <a:r>
              <a:rPr lang="en-US" sz="1400" dirty="0">
                <a:latin typeface="TradeGothic LT" panose="02000503020000020004" pitchFamily="2" charset="0"/>
              </a:rPr>
              <a:t>t</a:t>
            </a:r>
            <a:r>
              <a:rPr lang="en-150" sz="1400" dirty="0">
                <a:latin typeface="TradeGothic LT" panose="02000503020000020004" pitchFamily="2" charset="0"/>
              </a:rPr>
              <a:t> </a:t>
            </a:r>
            <a:r>
              <a:rPr lang="en-US" sz="1400" dirty="0">
                <a:latin typeface="TradeGothic LT" panose="02000503020000020004" pitchFamily="2" charset="0"/>
              </a:rPr>
              <a:t>a</a:t>
            </a:r>
            <a:r>
              <a:rPr lang="en-150" sz="1400" dirty="0">
                <a:latin typeface="TradeGothic LT" panose="02000503020000020004" pitchFamily="2" charset="0"/>
              </a:rPr>
              <a:t>l. </a:t>
            </a:r>
            <a:r>
              <a:rPr lang="en-US" sz="1400" dirty="0">
                <a:latin typeface="TradeGothic LT" panose="02000503020000020004" pitchFamily="2" charset="0"/>
              </a:rPr>
              <a:t>“A Binaural Scene</a:t>
            </a:r>
            <a:r>
              <a:rPr lang="en-150" sz="1400" dirty="0">
                <a:latin typeface="TradeGothic LT" panose="02000503020000020004" pitchFamily="2" charset="0"/>
              </a:rPr>
              <a:t> </a:t>
            </a:r>
            <a:r>
              <a:rPr lang="en-US" sz="1400" dirty="0">
                <a:latin typeface="TradeGothic LT" panose="02000503020000020004" pitchFamily="2" charset="0"/>
              </a:rPr>
              <a:t>Analyzer for Joint </a:t>
            </a:r>
            <a:r>
              <a:rPr lang="en-150" sz="1400" dirty="0">
                <a:latin typeface="TradeGothic LT" panose="02000503020000020004" pitchFamily="2" charset="0"/>
              </a:rPr>
              <a:t>L</a:t>
            </a:r>
            <a:r>
              <a:rPr lang="en-US" sz="1400" dirty="0" err="1">
                <a:latin typeface="TradeGothic LT" panose="02000503020000020004" pitchFamily="2" charset="0"/>
              </a:rPr>
              <a:t>ocalization</a:t>
            </a:r>
            <a:r>
              <a:rPr lang="en-US" sz="1400" dirty="0">
                <a:latin typeface="TradeGothic LT" panose="02000503020000020004" pitchFamily="2" charset="0"/>
              </a:rPr>
              <a:t> and Recognition of Speakers in</a:t>
            </a:r>
            <a:r>
              <a:rPr lang="en-150" sz="1400" dirty="0">
                <a:latin typeface="TradeGothic LT" panose="02000503020000020004" pitchFamily="2" charset="0"/>
              </a:rPr>
              <a:t> </a:t>
            </a:r>
            <a:r>
              <a:rPr lang="en-US" sz="1400" dirty="0">
                <a:latin typeface="TradeGothic LT" panose="02000503020000020004" pitchFamily="2" charset="0"/>
              </a:rPr>
              <a:t>the Presence of Interfering Noise Sources and Reverberation,” </a:t>
            </a:r>
            <a:r>
              <a:rPr lang="nl-NL" sz="1400" dirty="0">
                <a:latin typeface="TradeGothic LT" panose="02000503020000020004" pitchFamily="2" charset="0"/>
              </a:rPr>
              <a:t>2012.</a:t>
            </a:r>
          </a:p>
          <a:p>
            <a:r>
              <a:rPr lang="it-IT" sz="1400" dirty="0">
                <a:latin typeface="TradeGothic LT" panose="02000503020000020004" pitchFamily="2" charset="0"/>
              </a:rPr>
              <a:t>Crocco</a:t>
            </a:r>
            <a:r>
              <a:rPr lang="en-150" sz="1400" dirty="0">
                <a:latin typeface="TradeGothic LT" panose="02000503020000020004" pitchFamily="2" charset="0"/>
              </a:rPr>
              <a:t> </a:t>
            </a:r>
            <a:r>
              <a:rPr lang="en-US" sz="1400" dirty="0">
                <a:latin typeface="TradeGothic LT" panose="02000503020000020004" pitchFamily="2" charset="0"/>
              </a:rPr>
              <a:t>e</a:t>
            </a:r>
            <a:r>
              <a:rPr lang="en-150" sz="1400" dirty="0">
                <a:latin typeface="TradeGothic LT" panose="02000503020000020004" pitchFamily="2" charset="0"/>
              </a:rPr>
              <a:t>t </a:t>
            </a:r>
            <a:r>
              <a:rPr lang="en-US" sz="1400" dirty="0">
                <a:latin typeface="TradeGothic LT" panose="02000503020000020004" pitchFamily="2" charset="0"/>
              </a:rPr>
              <a:t>a</a:t>
            </a:r>
            <a:r>
              <a:rPr lang="en-150" sz="1400" dirty="0">
                <a:latin typeface="TradeGothic LT" panose="02000503020000020004" pitchFamily="2" charset="0"/>
              </a:rPr>
              <a:t>l. </a:t>
            </a:r>
            <a:r>
              <a:rPr lang="en-US" sz="1400" dirty="0">
                <a:latin typeface="TradeGothic LT" panose="02000503020000020004" pitchFamily="2" charset="0"/>
              </a:rPr>
              <a:t>“Audio Tracking in Noisy Environments by Acoustic Map and</a:t>
            </a:r>
            <a:r>
              <a:rPr lang="en-150" sz="1400" dirty="0">
                <a:latin typeface="TradeGothic LT" panose="02000503020000020004" pitchFamily="2" charset="0"/>
              </a:rPr>
              <a:t> </a:t>
            </a:r>
            <a:r>
              <a:rPr lang="fr-FR" sz="1400" dirty="0">
                <a:latin typeface="TradeGothic LT" panose="02000503020000020004" pitchFamily="2" charset="0"/>
              </a:rPr>
              <a:t>Spectral Signature,” </a:t>
            </a:r>
            <a:r>
              <a:rPr lang="en-US" sz="1400" dirty="0">
                <a:latin typeface="TradeGothic LT" panose="02000503020000020004" pitchFamily="2" charset="0"/>
              </a:rPr>
              <a:t>2017.</a:t>
            </a:r>
            <a:endParaRPr lang="LID4096" sz="1400" dirty="0">
              <a:latin typeface="TradeGothic LT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48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A676-02DD-4F67-AA70-404B54B5D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noProof="0" dirty="0">
                <a:latin typeface="TradeGothic LT" panose="02000503020000020004" pitchFamily="2" charset="0"/>
              </a:rPr>
              <a:t>Contribution:</a:t>
            </a:r>
            <a:br>
              <a:rPr lang="en-US" b="1" noProof="0" dirty="0">
                <a:latin typeface="TradeGothic LT" panose="02000503020000020004" pitchFamily="2" charset="0"/>
              </a:rPr>
            </a:br>
            <a:r>
              <a:rPr lang="en-US" b="1" noProof="0" dirty="0">
                <a:latin typeface="TradeGothic LT" panose="02000503020000020004" pitchFamily="2" charset="0"/>
              </a:rPr>
              <a:t>Jointly Solving Both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E4F74-4C1F-4E6D-985C-38B46184D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0" dirty="0">
                <a:latin typeface="TradeGothic LT" panose="02000503020000020004" pitchFamily="2" charset="0"/>
              </a:rPr>
              <a:t>Sound localization and classification can help each other:</a:t>
            </a:r>
          </a:p>
          <a:p>
            <a:pPr marL="0" indent="0">
              <a:buNone/>
            </a:pPr>
            <a:endParaRPr lang="en-US" noProof="0" dirty="0">
              <a:latin typeface="TradeGothic LT" panose="02000503020000020004" pitchFamily="2" charset="0"/>
            </a:endParaRPr>
          </a:p>
          <a:p>
            <a:pPr marL="0" indent="0">
              <a:buNone/>
            </a:pPr>
            <a:endParaRPr lang="en-US" noProof="0" dirty="0">
              <a:latin typeface="TradeGothic LT" panose="02000503020000020004" pitchFamily="2" charset="0"/>
            </a:endParaRPr>
          </a:p>
          <a:p>
            <a:pPr marL="0" indent="0">
              <a:buNone/>
            </a:pPr>
            <a:endParaRPr lang="en-US" noProof="0" dirty="0">
              <a:latin typeface="TradeGothic LT" panose="02000503020000020004" pitchFamily="2" charset="0"/>
            </a:endParaRPr>
          </a:p>
          <a:p>
            <a:pPr marL="0" indent="0">
              <a:buNone/>
            </a:pPr>
            <a:r>
              <a:rPr lang="en-US" noProof="0" dirty="0">
                <a:latin typeface="TradeGothic LT" panose="02000503020000020004" pitchFamily="2" charset="0"/>
              </a:rPr>
              <a:t>We propose: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noProof="0" dirty="0">
                <a:latin typeface="TradeGothic LT" panose="02000503020000020004" pitchFamily="2" charset="0"/>
              </a:rPr>
              <a:t>Jointly solving both problems</a:t>
            </a:r>
          </a:p>
          <a:p>
            <a:pPr marL="228600" indent="-228600">
              <a:buFont typeface="TradeGothic LT" panose="02000503020000020004" pitchFamily="2" charset="0"/>
              <a:buChar char="−"/>
            </a:pPr>
            <a:r>
              <a:rPr lang="en-US" dirty="0">
                <a:latin typeface="TradeGothic LT" panose="02000503020000020004" pitchFamily="2" charset="0"/>
              </a:rPr>
              <a:t>Multi-task neural network</a:t>
            </a:r>
            <a:endParaRPr lang="en-US" b="1" noProof="0" dirty="0">
              <a:latin typeface="TradeGothic LT" panose="02000503020000020004" pitchFamily="2" charset="0"/>
            </a:endParaRPr>
          </a:p>
          <a:p>
            <a:pPr marL="0" indent="0">
              <a:buNone/>
            </a:pPr>
            <a:endParaRPr lang="en-US" noProof="0" dirty="0">
              <a:latin typeface="TradeGothic LT" panose="02000503020000020004" pitchFamily="2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92DFE17-F13F-457A-9E50-546EF6BA7E10}"/>
              </a:ext>
            </a:extLst>
          </p:cNvPr>
          <p:cNvSpPr/>
          <p:nvPr/>
        </p:nvSpPr>
        <p:spPr>
          <a:xfrm>
            <a:off x="3229429" y="2971008"/>
            <a:ext cx="2670627" cy="5297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radeGothic LT" panose="02000503020000020004" pitchFamily="2" charset="0"/>
              </a:rPr>
              <a:t>Spatial information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8AFD53E-A14E-43CD-8C0D-A883F9FF687B}"/>
              </a:ext>
            </a:extLst>
          </p:cNvPr>
          <p:cNvSpPr/>
          <p:nvPr/>
        </p:nvSpPr>
        <p:spPr>
          <a:xfrm flipH="1">
            <a:off x="3229430" y="3443064"/>
            <a:ext cx="2670628" cy="5297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radeGothic LT" panose="02000503020000020004" pitchFamily="2" charset="0"/>
              </a:rPr>
              <a:t>Spectral information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715D417-F9E2-48D9-9548-54AB8150B1C3}"/>
              </a:ext>
            </a:extLst>
          </p:cNvPr>
          <p:cNvSpPr/>
          <p:nvPr/>
        </p:nvSpPr>
        <p:spPr>
          <a:xfrm>
            <a:off x="890364" y="3076747"/>
            <a:ext cx="2127243" cy="7326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radeGothic LT" panose="02000503020000020004" pitchFamily="2" charset="0"/>
              </a:rPr>
              <a:t>Localization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F18F1CA-EBD2-42F5-9749-029D24E8D481}"/>
              </a:ext>
            </a:extLst>
          </p:cNvPr>
          <p:cNvSpPr/>
          <p:nvPr/>
        </p:nvSpPr>
        <p:spPr>
          <a:xfrm>
            <a:off x="6111878" y="3076747"/>
            <a:ext cx="2127242" cy="7257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radeGothic LT" panose="02000503020000020004" pitchFamily="2" charset="0"/>
              </a:rPr>
              <a:t>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4A6C3-7732-426A-BFDA-3EFB5582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1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3E2FA-FDFD-4DFA-86D5-C297B2C4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Overview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5259FF-6DAF-4B9C-98B6-C6C00EE22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94508"/>
            <a:ext cx="7886700" cy="1573336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252F13-C6E1-40CB-A0F1-25DB725D9EA4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28FF-9909-4A7C-B35F-D8B46C50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70F55-CA76-4C59-B91D-CC687A3B10B5}"/>
              </a:ext>
            </a:extLst>
          </p:cNvPr>
          <p:cNvSpPr txBox="1"/>
          <p:nvPr/>
        </p:nvSpPr>
        <p:spPr>
          <a:xfrm>
            <a:off x="5688526" y="5710020"/>
            <a:ext cx="4312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latin typeface="TradeGothic LT" panose="02000503020000020004" pitchFamily="2" charset="0"/>
              </a:rPr>
              <a:t>SSL : sound source localization</a:t>
            </a:r>
          </a:p>
          <a:p>
            <a:r>
              <a:rPr lang="en-150" dirty="0">
                <a:latin typeface="TradeGothic LT" panose="02000503020000020004" pitchFamily="2" charset="0"/>
              </a:rPr>
              <a:t>SNS : </a:t>
            </a:r>
            <a:r>
              <a:rPr lang="en-150" dirty="0" err="1">
                <a:latin typeface="TradeGothic LT" panose="02000503020000020004" pitchFamily="2" charset="0"/>
              </a:rPr>
              <a:t>sp</a:t>
            </a:r>
            <a:r>
              <a:rPr lang="en-US" dirty="0">
                <a:latin typeface="TradeGothic LT" panose="02000503020000020004" pitchFamily="2" charset="0"/>
              </a:rPr>
              <a:t>e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c</a:t>
            </a:r>
            <a:r>
              <a:rPr lang="en-150" dirty="0">
                <a:latin typeface="TradeGothic LT" panose="02000503020000020004" pitchFamily="2" charset="0"/>
              </a:rPr>
              <a:t>h/</a:t>
            </a:r>
            <a:r>
              <a:rPr lang="en-US" dirty="0">
                <a:latin typeface="TradeGothic LT" panose="02000503020000020004" pitchFamily="2" charset="0"/>
              </a:rPr>
              <a:t>n</a:t>
            </a:r>
            <a:r>
              <a:rPr lang="en-150" dirty="0">
                <a:latin typeface="TradeGothic LT" panose="02000503020000020004" pitchFamily="2" charset="0"/>
              </a:rPr>
              <a:t>o</a:t>
            </a:r>
            <a:r>
              <a:rPr lang="en-US" dirty="0">
                <a:latin typeface="TradeGothic LT" panose="02000503020000020004" pitchFamily="2" charset="0"/>
              </a:rPr>
              <a:t>n</a:t>
            </a:r>
            <a:r>
              <a:rPr lang="en-150" dirty="0">
                <a:latin typeface="TradeGothic LT" panose="02000503020000020004" pitchFamily="2" charset="0"/>
              </a:rPr>
              <a:t>-</a:t>
            </a:r>
            <a:r>
              <a:rPr lang="en-US" dirty="0">
                <a:latin typeface="TradeGothic LT" panose="02000503020000020004" pitchFamily="2" charset="0"/>
              </a:rPr>
              <a:t>s</a:t>
            </a:r>
            <a:r>
              <a:rPr lang="en-150" dirty="0">
                <a:latin typeface="TradeGothic LT" panose="02000503020000020004" pitchFamily="2" charset="0"/>
              </a:rPr>
              <a:t>p</a:t>
            </a:r>
            <a:r>
              <a:rPr lang="en-US" dirty="0">
                <a:latin typeface="TradeGothic LT" panose="02000503020000020004" pitchFamily="2" charset="0"/>
              </a:rPr>
              <a:t>e</a:t>
            </a:r>
            <a:r>
              <a:rPr lang="en-150" dirty="0">
                <a:latin typeface="TradeGothic LT" panose="02000503020000020004" pitchFamily="2" charset="0"/>
              </a:rPr>
              <a:t>e</a:t>
            </a:r>
            <a:r>
              <a:rPr lang="en-US" dirty="0">
                <a:latin typeface="TradeGothic LT" panose="02000503020000020004" pitchFamily="2" charset="0"/>
              </a:rPr>
              <a:t>c</a:t>
            </a:r>
            <a:r>
              <a:rPr lang="en-150" dirty="0">
                <a:latin typeface="TradeGothic LT" panose="02000503020000020004" pitchFamily="2" charset="0"/>
              </a:rPr>
              <a:t>h</a:t>
            </a:r>
            <a:endParaRPr lang="LID4096" dirty="0">
              <a:latin typeface="TradeGothic LT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43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40157-4D75-4996-8B18-2A42A9A5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Output and Loss Function</a:t>
            </a:r>
            <a:br>
              <a:rPr lang="en-US" b="1" noProof="0" dirty="0">
                <a:latin typeface="TradeGothic LT" panose="02000503020000020004" pitchFamily="2" charset="0"/>
              </a:rPr>
            </a:br>
            <a:endParaRPr lang="en-US" b="1" noProof="0" dirty="0">
              <a:latin typeface="TradeGothic LT" panose="0200050302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C1FF9-3BBC-4EAE-AE84-F9E9A8E18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911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/>
              <a:t>Likelihood score on each direction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AFC783-AA2B-448F-B576-794FE9BDF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97" y="1988403"/>
            <a:ext cx="5717406" cy="24741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10253-9547-4306-B410-AF2507C7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820497-A337-4B5D-B84A-5D1C4F31D9A6}"/>
                  </a:ext>
                </a:extLst>
              </p:cNvPr>
              <p:cNvSpPr txBox="1"/>
              <p:nvPr/>
            </p:nvSpPr>
            <p:spPr>
              <a:xfrm>
                <a:off x="1434360" y="2294048"/>
                <a:ext cx="3414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150" sz="24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150" sz="2400" b="1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LID4096" sz="2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820497-A337-4B5D-B84A-5D1C4F31D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360" y="2294048"/>
                <a:ext cx="341440" cy="369332"/>
              </a:xfrm>
              <a:prstGeom prst="rect">
                <a:avLst/>
              </a:prstGeom>
              <a:blipFill>
                <a:blip r:embed="rId4"/>
                <a:stretch>
                  <a:fillRect l="-21429" r="-10714" b="-2623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AFCFA4-C184-4D8E-8AB8-A2536E03DC97}"/>
                  </a:ext>
                </a:extLst>
              </p:cNvPr>
              <p:cNvSpPr txBox="1"/>
              <p:nvPr/>
            </p:nvSpPr>
            <p:spPr>
              <a:xfrm>
                <a:off x="1434360" y="3566548"/>
                <a:ext cx="3366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150" sz="24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150" sz="2400" b="1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LID4096" sz="24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AFCFA4-C184-4D8E-8AB8-A2536E03D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360" y="3566548"/>
                <a:ext cx="336631" cy="369332"/>
              </a:xfrm>
              <a:prstGeom prst="rect">
                <a:avLst/>
              </a:prstGeom>
              <a:blipFill>
                <a:blip r:embed="rId5"/>
                <a:stretch>
                  <a:fillRect l="-21429" r="-8929" b="-2623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C3AE14-2640-43DF-BAD6-8FAF5B11F29B}"/>
                  </a:ext>
                </a:extLst>
              </p:cNvPr>
              <p:cNvSpPr txBox="1"/>
              <p:nvPr/>
            </p:nvSpPr>
            <p:spPr>
              <a:xfrm>
                <a:off x="1057275" y="4561041"/>
                <a:ext cx="7029450" cy="682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𝐿𝑜𝑠𝑠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C3AE14-2640-43DF-BAD6-8FAF5B11F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75" y="4561041"/>
                <a:ext cx="7029450" cy="6827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close up of a necklace&#10;&#10;Description generated with very high confidence">
            <a:extLst>
              <a:ext uri="{FF2B5EF4-FFF2-40B4-BE49-F238E27FC236}">
                <a16:creationId xmlns:a16="http://schemas.microsoft.com/office/drawing/2014/main" id="{25752DB6-45CB-477F-9038-32A72EFB4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91" y="5563204"/>
            <a:ext cx="5659712" cy="1225761"/>
          </a:xfrm>
          <a:prstGeom prst="rect">
            <a:avLst/>
          </a:prstGeom>
        </p:spPr>
      </p:pic>
      <p:sp>
        <p:nvSpPr>
          <p:cNvPr id="11" name="Callout: Line 10">
            <a:extLst>
              <a:ext uri="{FF2B5EF4-FFF2-40B4-BE49-F238E27FC236}">
                <a16:creationId xmlns:a16="http://schemas.microsoft.com/office/drawing/2014/main" id="{DB0B9BC7-9938-4A87-91C7-34D2D832B0FA}"/>
              </a:ext>
            </a:extLst>
          </p:cNvPr>
          <p:cNvSpPr/>
          <p:nvPr/>
        </p:nvSpPr>
        <p:spPr>
          <a:xfrm>
            <a:off x="6486826" y="5281394"/>
            <a:ext cx="2517591" cy="682751"/>
          </a:xfrm>
          <a:prstGeom prst="borderCallout1">
            <a:avLst>
              <a:gd name="adj1" fmla="val 52551"/>
              <a:gd name="adj2" fmla="val 158"/>
              <a:gd name="adj3" fmla="val -30500"/>
              <a:gd name="adj4" fmla="val -396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adeGothic LT" panose="02000503020000020004" pitchFamily="2" charset="0"/>
              </a:rPr>
              <a:t>emphasis on directions next to active sources</a:t>
            </a:r>
            <a:endParaRPr lang="LID4096" dirty="0">
              <a:latin typeface="TradeGothic LT" panose="0200050302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675397-92CC-4F99-98D2-491AAB61BC17}"/>
                  </a:ext>
                </a:extLst>
              </p:cNvPr>
              <p:cNvSpPr txBox="1"/>
              <p:nvPr/>
            </p:nvSpPr>
            <p:spPr>
              <a:xfrm>
                <a:off x="1515277" y="5925367"/>
                <a:ext cx="3927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150" sz="24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150" sz="2400" b="1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LID4096" sz="2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675397-92CC-4F99-98D2-491AAB61B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277" y="5925367"/>
                <a:ext cx="392735" cy="369332"/>
              </a:xfrm>
              <a:prstGeom prst="rect">
                <a:avLst/>
              </a:prstGeom>
              <a:blipFill>
                <a:blip r:embed="rId8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13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B7CA-B747-4E74-A6FF-E27BB58B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Network Structure</a:t>
            </a:r>
            <a:br>
              <a:rPr lang="en-US" b="1" noProof="0" dirty="0">
                <a:latin typeface="TradeGothic LT" panose="02000503020000020004" pitchFamily="2" charset="0"/>
              </a:rPr>
            </a:br>
            <a:endParaRPr lang="en-US" b="1" noProof="0" dirty="0">
              <a:latin typeface="TradeGothic LT" panose="0200050302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08885-557A-4FA7-8227-06C77099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9" y="1593908"/>
            <a:ext cx="2952578" cy="4962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383316-7654-4DD0-ADCB-713F5486BD0D}"/>
              </a:ext>
            </a:extLst>
          </p:cNvPr>
          <p:cNvSpPr txBox="1"/>
          <p:nvPr/>
        </p:nvSpPr>
        <p:spPr>
          <a:xfrm>
            <a:off x="4393686" y="2489333"/>
            <a:ext cx="446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2800" dirty="0">
                <a:latin typeface="TradeGothic LT" panose="02000503020000020004" pitchFamily="2" charset="0"/>
              </a:rPr>
              <a:t>Fully Convolutional: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3E685-DAFF-45F8-B114-A73C9925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719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B7CA-B747-4E74-A6FF-E27BB58B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>
                <a:latin typeface="TradeGothic LT" panose="02000503020000020004" pitchFamily="2" charset="0"/>
              </a:rPr>
              <a:t>Network Structure</a:t>
            </a:r>
            <a:br>
              <a:rPr lang="en-US" b="1" noProof="0" dirty="0">
                <a:latin typeface="TradeGothic LT" panose="02000503020000020004" pitchFamily="2" charset="0"/>
              </a:rPr>
            </a:br>
            <a:endParaRPr lang="en-US" b="1" noProof="0" dirty="0">
              <a:latin typeface="TradeGothic LT" panose="0200050302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08885-557A-4FA7-8227-06C77099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79" y="1593908"/>
            <a:ext cx="2952578" cy="4962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383316-7654-4DD0-ADCB-713F5486BD0D}"/>
              </a:ext>
            </a:extLst>
          </p:cNvPr>
          <p:cNvSpPr txBox="1"/>
          <p:nvPr/>
        </p:nvSpPr>
        <p:spPr>
          <a:xfrm>
            <a:off x="4393686" y="2489333"/>
            <a:ext cx="4466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2800" dirty="0">
                <a:latin typeface="TradeGothic LT" panose="02000503020000020004" pitchFamily="2" charset="0"/>
              </a:rPr>
              <a:t>Fully Convolutional: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150" sz="2800" dirty="0">
                <a:latin typeface="TradeGothic LT" panose="02000503020000020004" pitchFamily="2" charset="0"/>
              </a:rPr>
              <a:t>Residual net</a:t>
            </a:r>
            <a:r>
              <a:rPr lang="en-US" sz="2800" dirty="0">
                <a:latin typeface="TradeGothic LT" panose="02000503020000020004" pitchFamily="2" charset="0"/>
              </a:rPr>
              <a:t>w</a:t>
            </a:r>
            <a:r>
              <a:rPr lang="en-150" sz="2800" dirty="0">
                <a:latin typeface="TradeGothic LT" panose="02000503020000020004" pitchFamily="2" charset="0"/>
              </a:rPr>
              <a:t>ork trunk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3E685-DAFF-45F8-B114-A73C9925F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4572C-7202-4EF0-B6AA-0233B2F71D4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6AAD46-B30A-4280-906D-D28DEDFD0DD1}"/>
              </a:ext>
            </a:extLst>
          </p:cNvPr>
          <p:cNvSpPr/>
          <p:nvPr/>
        </p:nvSpPr>
        <p:spPr>
          <a:xfrm>
            <a:off x="920750" y="1530350"/>
            <a:ext cx="2813050" cy="2305050"/>
          </a:xfrm>
          <a:prstGeom prst="round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19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1722</TotalTime>
  <Words>961</Words>
  <Application>Microsoft Office PowerPoint</Application>
  <PresentationFormat>On-screen Show (4:3)</PresentationFormat>
  <Paragraphs>240</Paragraphs>
  <Slides>34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</vt:lpstr>
      <vt:lpstr>TradeGothic LT</vt:lpstr>
      <vt:lpstr>Arial</vt:lpstr>
      <vt:lpstr>Cambria Math</vt:lpstr>
      <vt:lpstr>Calibri Light</vt:lpstr>
      <vt:lpstr>Office Theme</vt:lpstr>
      <vt:lpstr>Joint Localization and Classification of Multiple Sound Sources Using a Multi-task Neural Network</vt:lpstr>
      <vt:lpstr>Research Background: MuMMER Project</vt:lpstr>
      <vt:lpstr>Problems:  Localization and Classification</vt:lpstr>
      <vt:lpstr>Previous Studies</vt:lpstr>
      <vt:lpstr>Contribution: Jointly Solving Both Problems</vt:lpstr>
      <vt:lpstr>Overview</vt:lpstr>
      <vt:lpstr>Output and Loss Function </vt:lpstr>
      <vt:lpstr>Network Structure </vt:lpstr>
      <vt:lpstr>Network Structure </vt:lpstr>
      <vt:lpstr>Network Structure </vt:lpstr>
      <vt:lpstr>Two-Stage Training </vt:lpstr>
      <vt:lpstr>Two-Stage Training </vt:lpstr>
      <vt:lpstr>Two-Stage Training </vt:lpstr>
      <vt:lpstr>Two-Stage Training </vt:lpstr>
      <vt:lpstr>Data</vt:lpstr>
      <vt:lpstr>Result 1: Loudspeaker Rec. </vt:lpstr>
      <vt:lpstr>Result 2: Human Rec. </vt:lpstr>
      <vt:lpstr>Result 3: Human Rec. </vt:lpstr>
      <vt:lpstr>Evaluation</vt:lpstr>
      <vt:lpstr>Result: Sound Localization Human Recordings</vt:lpstr>
      <vt:lpstr>Result:  Speech/Non-speech Classification</vt:lpstr>
      <vt:lpstr>Result: Speech Localization Human Recordings</vt:lpstr>
      <vt:lpstr>Result: Speech Localization Human Recordings</vt:lpstr>
      <vt:lpstr>Result: Speech Localization Human Recordings</vt:lpstr>
      <vt:lpstr>Conclusion</vt:lpstr>
      <vt:lpstr>Thank you!</vt:lpstr>
      <vt:lpstr>Result: Sound Localization Loudspeaker Recordings</vt:lpstr>
      <vt:lpstr>Result: Sound Localization Human Recordings</vt:lpstr>
      <vt:lpstr>Result:  Speech/Non-speech Classification</vt:lpstr>
      <vt:lpstr>Result: Speech Localization Loudspeaker Recordings</vt:lpstr>
      <vt:lpstr>Result: Speech Localization Human Recordings</vt:lpstr>
      <vt:lpstr>Loss Function</vt:lpstr>
      <vt:lpstr>Loss Function</vt:lpstr>
      <vt:lpstr>Network Structure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Localization and Classification of Multiple Sound Sources Using a Multi-task Neural Network</dc:title>
  <dc:creator>heweipeng@gmail.com</dc:creator>
  <cp:lastModifiedBy>Weipeng He</cp:lastModifiedBy>
  <cp:revision>89</cp:revision>
  <dcterms:created xsi:type="dcterms:W3CDTF">2018-08-29T12:59:15Z</dcterms:created>
  <dcterms:modified xsi:type="dcterms:W3CDTF">2018-09-01T05:36:47Z</dcterms:modified>
</cp:coreProperties>
</file>